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7"/>
  </p:handoutMasterIdLst>
  <p:sldIdLst>
    <p:sldId id="315" r:id="rId3"/>
    <p:sldId id="389" r:id="rId4"/>
    <p:sldId id="390" r:id="rId5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415" r:id="rId31"/>
    <p:sldId id="416" r:id="rId32"/>
    <p:sldId id="417" r:id="rId33"/>
    <p:sldId id="418" r:id="rId34"/>
    <p:sldId id="419" r:id="rId35"/>
    <p:sldId id="420" r:id="rId36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  <a:srgbClr val="663300"/>
    <a:srgbClr val="008000"/>
    <a:srgbClr val="003300"/>
    <a:srgbClr val="040000"/>
    <a:srgbClr val="336600"/>
    <a:srgbClr val="F0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/>
    <p:restoredTop sz="94588"/>
  </p:normalViewPr>
  <p:slideViewPr>
    <p:cSldViewPr showGuides="1">
      <p:cViewPr varScale="1">
        <p:scale>
          <a:sx n="87" d="100"/>
          <a:sy n="87" d="100"/>
        </p:scale>
        <p:origin x="119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29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0.wmf"/><Relationship Id="rId8" Type="http://schemas.openxmlformats.org/officeDocument/2006/relationships/image" Target="../media/image49.wmf"/><Relationship Id="rId7" Type="http://schemas.openxmlformats.org/officeDocument/2006/relationships/image" Target="../media/image48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1" Type="http://schemas.openxmlformats.org/officeDocument/2006/relationships/image" Target="../media/image40.wmf"/><Relationship Id="rId10" Type="http://schemas.openxmlformats.org/officeDocument/2006/relationships/image" Target="../media/image51.wmf"/><Relationship Id="rId1" Type="http://schemas.openxmlformats.org/officeDocument/2006/relationships/image" Target="../media/image42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7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5990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6626" name="文本占位符 59904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6627" name="日期占位符 1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fld id="{8F49C687-F1BA-4AC4-A2CE-59834BD5F0D5}" type="datetime1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628" name="灯片编号占位符 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36D0066-5991-4FCC-8EA6-48EACA7F7702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1520001873" y="264126065"/>
              </a:cxn>
              <a:cxn ang="0">
                <a:pos x="726954943" y="2147483646"/>
              </a:cxn>
              <a:cxn ang="0">
                <a:pos x="165217771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56496135"/>
              </a:cxn>
              <a:cxn ang="0">
                <a:pos x="2147483646" y="1914905847"/>
              </a:cxn>
              <a:cxn ang="0">
                <a:pos x="2147483646" y="726346679"/>
              </a:cxn>
              <a:cxn ang="0">
                <a:pos x="2147483646" y="132063033"/>
              </a:cxn>
              <a:cxn ang="0">
                <a:pos x="1520001873" y="264126065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217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1814" y="637"/>
                </a:cxn>
                <a:cxn ang="0">
                  <a:pos x="2324" y="510"/>
                </a:cxn>
                <a:cxn ang="0">
                  <a:pos x="2349" y="435"/>
                </a:cxn>
                <a:cxn ang="0">
                  <a:pos x="2248" y="0"/>
                </a:cxn>
                <a:cxn ang="0">
                  <a:pos x="636" y="0"/>
                </a:cxn>
                <a:cxn ang="0">
                  <a:pos x="258" y="561"/>
                </a:cxn>
                <a:cxn ang="0">
                  <a:pos x="1814" y="637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2884" y="25"/>
                </a:cxn>
                <a:cxn ang="0">
                  <a:pos x="4015" y="0"/>
                </a:cxn>
                <a:cxn ang="0">
                  <a:pos x="5754" y="536"/>
                </a:cxn>
                <a:cxn ang="0">
                  <a:pos x="4450" y="996"/>
                </a:cxn>
                <a:cxn ang="0">
                  <a:pos x="5294" y="1814"/>
                </a:cxn>
                <a:cxn ang="0">
                  <a:pos x="1891" y="1531"/>
                </a:cxn>
                <a:cxn ang="0">
                  <a:pos x="662" y="1607"/>
                </a:cxn>
                <a:cxn ang="0">
                  <a:pos x="5087" y="12439"/>
                </a:cxn>
                <a:cxn ang="0">
                  <a:pos x="3681" y="8714"/>
                </a:cxn>
                <a:cxn ang="0">
                  <a:pos x="2685" y="9603"/>
                </a:cxn>
                <a:cxn ang="0">
                  <a:pos x="2402" y="11114"/>
                </a:cxn>
                <a:cxn ang="0">
                  <a:pos x="3170" y="6768"/>
                </a:cxn>
                <a:cxn ang="0">
                  <a:pos x="3914" y="5823"/>
                </a:cxn>
                <a:cxn ang="0">
                  <a:pos x="5345" y="6055"/>
                </a:cxn>
                <a:cxn ang="0">
                  <a:pos x="4809" y="7819"/>
                </a:cxn>
                <a:cxn ang="0">
                  <a:pos x="4910" y="10088"/>
                </a:cxn>
                <a:cxn ang="0">
                  <a:pos x="13167" y="12338"/>
                </a:cxn>
                <a:cxn ang="0">
                  <a:pos x="11610" y="10907"/>
                </a:cxn>
                <a:cxn ang="0">
                  <a:pos x="10866" y="8815"/>
                </a:cxn>
                <a:cxn ang="0">
                  <a:pos x="10123" y="6899"/>
                </a:cxn>
                <a:cxn ang="0">
                  <a:pos x="11761" y="6540"/>
                </a:cxn>
                <a:cxn ang="0">
                  <a:pos x="10406" y="5696"/>
                </a:cxn>
                <a:cxn ang="0">
                  <a:pos x="11225" y="5772"/>
                </a:cxn>
                <a:cxn ang="0">
                  <a:pos x="11200" y="5337"/>
                </a:cxn>
                <a:cxn ang="0">
                  <a:pos x="9612" y="5388"/>
                </a:cxn>
                <a:cxn ang="0">
                  <a:pos x="9127" y="8764"/>
                </a:cxn>
                <a:cxn ang="0">
                  <a:pos x="8874" y="5873"/>
                </a:cxn>
                <a:cxn ang="0">
                  <a:pos x="8464" y="4650"/>
                </a:cxn>
                <a:cxn ang="0">
                  <a:pos x="8874" y="3472"/>
                </a:cxn>
                <a:cxn ang="0">
                  <a:pos x="8667" y="2527"/>
                </a:cxn>
                <a:cxn ang="0">
                  <a:pos x="8464" y="1582"/>
                </a:cxn>
                <a:cxn ang="0">
                  <a:pos x="9435" y="2633"/>
                </a:cxn>
                <a:cxn ang="0">
                  <a:pos x="10608" y="1203"/>
                </a:cxn>
                <a:cxn ang="0">
                  <a:pos x="10457" y="2426"/>
                </a:cxn>
                <a:cxn ang="0">
                  <a:pos x="10254" y="3321"/>
                </a:cxn>
                <a:cxn ang="0">
                  <a:pos x="10254" y="4625"/>
                </a:cxn>
                <a:cxn ang="0">
                  <a:pos x="14264" y="4625"/>
                </a:cxn>
                <a:cxn ang="0">
                  <a:pos x="14163" y="1941"/>
                </a:cxn>
                <a:cxn ang="0">
                  <a:pos x="6366" y="1764"/>
                </a:cxn>
                <a:cxn ang="0">
                  <a:pos x="7494" y="2376"/>
                </a:cxn>
                <a:cxn ang="0">
                  <a:pos x="4374" y="4984"/>
                </a:cxn>
                <a:cxn ang="0">
                  <a:pos x="1765" y="2502"/>
                </a:cxn>
                <a:cxn ang="0">
                  <a:pos x="4884" y="2709"/>
                </a:cxn>
                <a:cxn ang="0">
                  <a:pos x="5623" y="2684"/>
                </a:cxn>
                <a:cxn ang="0">
                  <a:pos x="7721" y="3093"/>
                </a:cxn>
                <a:cxn ang="0">
                  <a:pos x="7059" y="6540"/>
                </a:cxn>
                <a:cxn ang="0">
                  <a:pos x="6649" y="3498"/>
                </a:cxn>
                <a:cxn ang="0">
                  <a:pos x="4374" y="4984"/>
                </a:cxn>
                <a:cxn ang="0">
                  <a:pos x="5704" y="5747"/>
                </a:cxn>
                <a:cxn ang="0">
                  <a:pos x="6315" y="4038"/>
                </a:cxn>
                <a:cxn ang="0">
                  <a:pos x="8333" y="7460"/>
                </a:cxn>
                <a:cxn ang="0">
                  <a:pos x="5496" y="8198"/>
                </a:cxn>
                <a:cxn ang="0">
                  <a:pos x="7898" y="7076"/>
                </a:cxn>
                <a:cxn ang="0">
                  <a:pos x="8131" y="3396"/>
                </a:cxn>
                <a:cxn ang="0">
                  <a:pos x="8004" y="5443"/>
                </a:cxn>
                <a:cxn ang="0">
                  <a:pos x="7645" y="3680"/>
                </a:cxn>
                <a:cxn ang="0">
                  <a:pos x="12965" y="4574"/>
                </a:cxn>
                <a:cxn ang="0">
                  <a:pos x="11786" y="413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028" y="384"/>
                </a:cxn>
                <a:cxn ang="0">
                  <a:pos x="694" y="1430"/>
                </a:cxn>
                <a:cxn ang="0">
                  <a:pos x="1028" y="384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487" y="687"/>
                </a:cxn>
                <a:cxn ang="0">
                  <a:pos x="309" y="1764"/>
                </a:cxn>
                <a:cxn ang="0">
                  <a:pos x="1030" y="1147"/>
                </a:cxn>
                <a:cxn ang="0">
                  <a:pos x="954" y="611"/>
                </a:cxn>
                <a:cxn ang="0">
                  <a:pos x="487" y="68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2869" y="101"/>
                </a:cxn>
                <a:cxn ang="0">
                  <a:pos x="612" y="101"/>
                </a:cxn>
                <a:cxn ang="0">
                  <a:pos x="51" y="636"/>
                </a:cxn>
                <a:cxn ang="0">
                  <a:pos x="1538" y="1479"/>
                </a:cxn>
                <a:cxn ang="0">
                  <a:pos x="2459" y="1378"/>
                </a:cxn>
                <a:cxn ang="0">
                  <a:pos x="2894" y="1353"/>
                </a:cxn>
                <a:cxn ang="0">
                  <a:pos x="2869" y="101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1707" y="126"/>
                </a:cxn>
                <a:cxn ang="0">
                  <a:pos x="793" y="126"/>
                </a:cxn>
                <a:cxn ang="0">
                  <a:pos x="308" y="1454"/>
                </a:cxn>
                <a:cxn ang="0">
                  <a:pos x="2016" y="1580"/>
                </a:cxn>
                <a:cxn ang="0">
                  <a:pos x="1707" y="126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1022" y="384"/>
                </a:cxn>
                <a:cxn ang="0">
                  <a:pos x="38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537" y="943"/>
                </a:cxn>
                <a:cxn ang="0">
                  <a:pos x="1798" y="434"/>
                </a:cxn>
                <a:cxn ang="0">
                  <a:pos x="1231" y="76"/>
                </a:cxn>
                <a:cxn ang="0">
                  <a:pos x="486" y="812"/>
                </a:cxn>
                <a:cxn ang="0">
                  <a:pos x="537" y="943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5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1842" y="152"/>
                </a:cxn>
                <a:cxn ang="0">
                  <a:pos x="612" y="435"/>
                </a:cxn>
                <a:cxn ang="0">
                  <a:pos x="435" y="662"/>
                </a:cxn>
                <a:cxn ang="0">
                  <a:pos x="1948" y="586"/>
                </a:cxn>
                <a:cxn ang="0">
                  <a:pos x="2100" y="510"/>
                </a:cxn>
                <a:cxn ang="0">
                  <a:pos x="2100" y="0"/>
                </a:cxn>
                <a:cxn ang="0">
                  <a:pos x="1842" y="152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6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536" y="25"/>
                </a:cxn>
                <a:cxn ang="0">
                  <a:pos x="202" y="359"/>
                </a:cxn>
                <a:cxn ang="0">
                  <a:pos x="1457" y="562"/>
                </a:cxn>
                <a:cxn ang="0">
                  <a:pos x="2994" y="587"/>
                </a:cxn>
                <a:cxn ang="0">
                  <a:pos x="2918" y="202"/>
                </a:cxn>
                <a:cxn ang="0">
                  <a:pos x="2099" y="76"/>
                </a:cxn>
                <a:cxn ang="0">
                  <a:pos x="536" y="2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7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2511" y="483"/>
                </a:cxn>
                <a:cxn ang="0">
                  <a:pos x="2638" y="101"/>
                </a:cxn>
                <a:cxn ang="0">
                  <a:pos x="1898" y="252"/>
                </a:cxn>
                <a:cxn ang="0">
                  <a:pos x="921" y="151"/>
                </a:cxn>
                <a:cxn ang="0">
                  <a:pos x="51" y="101"/>
                </a:cxn>
                <a:cxn ang="0">
                  <a:pos x="2511" y="483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8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76" y="1354"/>
                </a:cxn>
                <a:cxn ang="0">
                  <a:pos x="662" y="1379"/>
                </a:cxn>
                <a:cxn ang="0">
                  <a:pos x="1278" y="1965"/>
                </a:cxn>
                <a:cxn ang="0">
                  <a:pos x="1506" y="2142"/>
                </a:cxn>
                <a:cxn ang="0">
                  <a:pos x="2066" y="1329"/>
                </a:cxn>
                <a:cxn ang="0">
                  <a:pos x="2834" y="1329"/>
                </a:cxn>
                <a:cxn ang="0">
                  <a:pos x="2016" y="687"/>
                </a:cxn>
                <a:cxn ang="0">
                  <a:pos x="945" y="409"/>
                </a:cxn>
                <a:cxn ang="0">
                  <a:pos x="308" y="1046"/>
                </a:cxn>
                <a:cxn ang="0">
                  <a:pos x="76" y="135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9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306" y="1021"/>
                </a:cxn>
                <a:cxn ang="0">
                  <a:pos x="562" y="1253"/>
                </a:cxn>
                <a:cxn ang="0">
                  <a:pos x="562" y="1506"/>
                </a:cxn>
                <a:cxn ang="0">
                  <a:pos x="1281" y="2299"/>
                </a:cxn>
                <a:cxn ang="0">
                  <a:pos x="871" y="3012"/>
                </a:cxn>
                <a:cxn ang="0">
                  <a:pos x="0" y="3780"/>
                </a:cxn>
                <a:cxn ang="0">
                  <a:pos x="435" y="3957"/>
                </a:cxn>
                <a:cxn ang="0">
                  <a:pos x="1205" y="4240"/>
                </a:cxn>
                <a:cxn ang="0">
                  <a:pos x="1615" y="4139"/>
                </a:cxn>
                <a:cxn ang="0">
                  <a:pos x="1665" y="0"/>
                </a:cxn>
                <a:cxn ang="0">
                  <a:pos x="1306" y="1021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2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3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5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7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2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3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9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4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5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21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6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7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3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8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9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45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7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2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3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9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4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5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1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6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7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80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81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3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8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9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92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93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05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0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1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2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604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6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3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059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50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5751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56620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1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2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6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1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2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9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0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7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8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5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6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4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039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195" y="35"/>
                </a:cxn>
                <a:cxn ang="0">
                  <a:pos x="93" y="598"/>
                </a:cxn>
                <a:cxn ang="0">
                  <a:pos x="212" y="3313"/>
                </a:cxn>
                <a:cxn ang="0">
                  <a:pos x="456" y="3853"/>
                </a:cxn>
                <a:cxn ang="0">
                  <a:pos x="1333" y="4062"/>
                </a:cxn>
                <a:cxn ang="0">
                  <a:pos x="1723" y="4172"/>
                </a:cxn>
                <a:cxn ang="0">
                  <a:pos x="4386" y="4004"/>
                </a:cxn>
                <a:cxn ang="0">
                  <a:pos x="4497" y="1408"/>
                </a:cxn>
                <a:cxn ang="0">
                  <a:pos x="3114" y="134"/>
                </a:cxn>
                <a:cxn ang="0">
                  <a:pos x="2100" y="244"/>
                </a:cxn>
                <a:cxn ang="0">
                  <a:pos x="1670" y="93"/>
                </a:cxn>
                <a:cxn ang="0">
                  <a:pos x="1275" y="17"/>
                </a:cxn>
                <a:cxn ang="0">
                  <a:pos x="195" y="35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4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1814" y="637"/>
                  </a:cxn>
                  <a:cxn ang="0">
                    <a:pos x="2324" y="510"/>
                  </a:cxn>
                  <a:cxn ang="0">
                    <a:pos x="2349" y="435"/>
                  </a:cxn>
                  <a:cxn ang="0">
                    <a:pos x="2248" y="0"/>
                  </a:cxn>
                  <a:cxn ang="0">
                    <a:pos x="636" y="0"/>
                  </a:cxn>
                  <a:cxn ang="0">
                    <a:pos x="258" y="561"/>
                  </a:cxn>
                  <a:cxn ang="0">
                    <a:pos x="1814" y="637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2884" y="25"/>
                  </a:cxn>
                  <a:cxn ang="0">
                    <a:pos x="4015" y="0"/>
                  </a:cxn>
                  <a:cxn ang="0">
                    <a:pos x="5754" y="536"/>
                  </a:cxn>
                  <a:cxn ang="0">
                    <a:pos x="4450" y="996"/>
                  </a:cxn>
                  <a:cxn ang="0">
                    <a:pos x="5294" y="1814"/>
                  </a:cxn>
                  <a:cxn ang="0">
                    <a:pos x="1891" y="1531"/>
                  </a:cxn>
                  <a:cxn ang="0">
                    <a:pos x="662" y="1607"/>
                  </a:cxn>
                  <a:cxn ang="0">
                    <a:pos x="5087" y="12439"/>
                  </a:cxn>
                  <a:cxn ang="0">
                    <a:pos x="3681" y="8714"/>
                  </a:cxn>
                  <a:cxn ang="0">
                    <a:pos x="2685" y="9603"/>
                  </a:cxn>
                  <a:cxn ang="0">
                    <a:pos x="2402" y="11114"/>
                  </a:cxn>
                  <a:cxn ang="0">
                    <a:pos x="3170" y="6768"/>
                  </a:cxn>
                  <a:cxn ang="0">
                    <a:pos x="3914" y="5823"/>
                  </a:cxn>
                  <a:cxn ang="0">
                    <a:pos x="5345" y="6055"/>
                  </a:cxn>
                  <a:cxn ang="0">
                    <a:pos x="4809" y="7819"/>
                  </a:cxn>
                  <a:cxn ang="0">
                    <a:pos x="4910" y="10088"/>
                  </a:cxn>
                  <a:cxn ang="0">
                    <a:pos x="13167" y="12338"/>
                  </a:cxn>
                  <a:cxn ang="0">
                    <a:pos x="11610" y="10907"/>
                  </a:cxn>
                  <a:cxn ang="0">
                    <a:pos x="10866" y="8815"/>
                  </a:cxn>
                  <a:cxn ang="0">
                    <a:pos x="10123" y="6899"/>
                  </a:cxn>
                  <a:cxn ang="0">
                    <a:pos x="11761" y="6540"/>
                  </a:cxn>
                  <a:cxn ang="0">
                    <a:pos x="10406" y="5696"/>
                  </a:cxn>
                  <a:cxn ang="0">
                    <a:pos x="11225" y="5772"/>
                  </a:cxn>
                  <a:cxn ang="0">
                    <a:pos x="11200" y="5337"/>
                  </a:cxn>
                  <a:cxn ang="0">
                    <a:pos x="9612" y="5388"/>
                  </a:cxn>
                  <a:cxn ang="0">
                    <a:pos x="9127" y="8764"/>
                  </a:cxn>
                  <a:cxn ang="0">
                    <a:pos x="8874" y="5873"/>
                  </a:cxn>
                  <a:cxn ang="0">
                    <a:pos x="8464" y="4650"/>
                  </a:cxn>
                  <a:cxn ang="0">
                    <a:pos x="8874" y="3472"/>
                  </a:cxn>
                  <a:cxn ang="0">
                    <a:pos x="8667" y="2527"/>
                  </a:cxn>
                  <a:cxn ang="0">
                    <a:pos x="8464" y="1582"/>
                  </a:cxn>
                  <a:cxn ang="0">
                    <a:pos x="9435" y="2633"/>
                  </a:cxn>
                  <a:cxn ang="0">
                    <a:pos x="10608" y="1203"/>
                  </a:cxn>
                  <a:cxn ang="0">
                    <a:pos x="10457" y="2426"/>
                  </a:cxn>
                  <a:cxn ang="0">
                    <a:pos x="10254" y="3321"/>
                  </a:cxn>
                  <a:cxn ang="0">
                    <a:pos x="10254" y="4625"/>
                  </a:cxn>
                  <a:cxn ang="0">
                    <a:pos x="14264" y="4625"/>
                  </a:cxn>
                  <a:cxn ang="0">
                    <a:pos x="14163" y="1941"/>
                  </a:cxn>
                  <a:cxn ang="0">
                    <a:pos x="6366" y="1764"/>
                  </a:cxn>
                  <a:cxn ang="0">
                    <a:pos x="7494" y="2376"/>
                  </a:cxn>
                  <a:cxn ang="0">
                    <a:pos x="4374" y="4984"/>
                  </a:cxn>
                  <a:cxn ang="0">
                    <a:pos x="1765" y="2502"/>
                  </a:cxn>
                  <a:cxn ang="0">
                    <a:pos x="4884" y="2709"/>
                  </a:cxn>
                  <a:cxn ang="0">
                    <a:pos x="5623" y="2684"/>
                  </a:cxn>
                  <a:cxn ang="0">
                    <a:pos x="7721" y="3093"/>
                  </a:cxn>
                  <a:cxn ang="0">
                    <a:pos x="7059" y="6540"/>
                  </a:cxn>
                  <a:cxn ang="0">
                    <a:pos x="6649" y="3498"/>
                  </a:cxn>
                  <a:cxn ang="0">
                    <a:pos x="4374" y="4984"/>
                  </a:cxn>
                  <a:cxn ang="0">
                    <a:pos x="5704" y="5747"/>
                  </a:cxn>
                  <a:cxn ang="0">
                    <a:pos x="6315" y="4038"/>
                  </a:cxn>
                  <a:cxn ang="0">
                    <a:pos x="8333" y="7460"/>
                  </a:cxn>
                  <a:cxn ang="0">
                    <a:pos x="5496" y="8198"/>
                  </a:cxn>
                  <a:cxn ang="0">
                    <a:pos x="7898" y="7076"/>
                  </a:cxn>
                  <a:cxn ang="0">
                    <a:pos x="8131" y="3396"/>
                  </a:cxn>
                  <a:cxn ang="0">
                    <a:pos x="8004" y="5443"/>
                  </a:cxn>
                  <a:cxn ang="0">
                    <a:pos x="7645" y="3680"/>
                  </a:cxn>
                  <a:cxn ang="0">
                    <a:pos x="12965" y="4574"/>
                  </a:cxn>
                  <a:cxn ang="0">
                    <a:pos x="11786" y="413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3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1028" y="384"/>
                  </a:cxn>
                  <a:cxn ang="0">
                    <a:pos x="694" y="1430"/>
                  </a:cxn>
                  <a:cxn ang="0">
                    <a:pos x="1028" y="384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4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487" y="687"/>
                  </a:cxn>
                  <a:cxn ang="0">
                    <a:pos x="309" y="1764"/>
                  </a:cxn>
                  <a:cxn ang="0">
                    <a:pos x="1030" y="1147"/>
                  </a:cxn>
                  <a:cxn ang="0">
                    <a:pos x="954" y="611"/>
                  </a:cxn>
                  <a:cxn ang="0">
                    <a:pos x="487" y="68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5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2869" y="101"/>
                  </a:cxn>
                  <a:cxn ang="0">
                    <a:pos x="612" y="101"/>
                  </a:cxn>
                  <a:cxn ang="0">
                    <a:pos x="51" y="636"/>
                  </a:cxn>
                  <a:cxn ang="0">
                    <a:pos x="1538" y="1479"/>
                  </a:cxn>
                  <a:cxn ang="0">
                    <a:pos x="2459" y="1378"/>
                  </a:cxn>
                  <a:cxn ang="0">
                    <a:pos x="2894" y="1353"/>
                  </a:cxn>
                  <a:cxn ang="0">
                    <a:pos x="2869" y="101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6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1707" y="126"/>
                  </a:cxn>
                  <a:cxn ang="0">
                    <a:pos x="793" y="126"/>
                  </a:cxn>
                  <a:cxn ang="0">
                    <a:pos x="308" y="1454"/>
                  </a:cxn>
                  <a:cxn ang="0">
                    <a:pos x="2016" y="1580"/>
                  </a:cxn>
                  <a:cxn ang="0">
                    <a:pos x="1707" y="126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7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385" y="0"/>
                  </a:cxn>
                  <a:cxn ang="0">
                    <a:pos x="1022" y="384"/>
                  </a:cxn>
                  <a:cxn ang="0">
                    <a:pos x="38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8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537" y="943"/>
                  </a:cxn>
                  <a:cxn ang="0">
                    <a:pos x="1798" y="434"/>
                  </a:cxn>
                  <a:cxn ang="0">
                    <a:pos x="1231" y="76"/>
                  </a:cxn>
                  <a:cxn ang="0">
                    <a:pos x="486" y="812"/>
                  </a:cxn>
                  <a:cxn ang="0">
                    <a:pos x="537" y="943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9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1842" y="152"/>
                  </a:cxn>
                  <a:cxn ang="0">
                    <a:pos x="612" y="435"/>
                  </a:cxn>
                  <a:cxn ang="0">
                    <a:pos x="435" y="662"/>
                  </a:cxn>
                  <a:cxn ang="0">
                    <a:pos x="1948" y="586"/>
                  </a:cxn>
                  <a:cxn ang="0">
                    <a:pos x="2100" y="510"/>
                  </a:cxn>
                  <a:cxn ang="0">
                    <a:pos x="2100" y="0"/>
                  </a:cxn>
                  <a:cxn ang="0">
                    <a:pos x="1842" y="152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0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536" y="25"/>
                  </a:cxn>
                  <a:cxn ang="0">
                    <a:pos x="202" y="359"/>
                  </a:cxn>
                  <a:cxn ang="0">
                    <a:pos x="1457" y="562"/>
                  </a:cxn>
                  <a:cxn ang="0">
                    <a:pos x="2994" y="587"/>
                  </a:cxn>
                  <a:cxn ang="0">
                    <a:pos x="2918" y="202"/>
                  </a:cxn>
                  <a:cxn ang="0">
                    <a:pos x="2099" y="76"/>
                  </a:cxn>
                  <a:cxn ang="0">
                    <a:pos x="536" y="2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1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2511" y="483"/>
                  </a:cxn>
                  <a:cxn ang="0">
                    <a:pos x="2638" y="101"/>
                  </a:cxn>
                  <a:cxn ang="0">
                    <a:pos x="1898" y="252"/>
                  </a:cxn>
                  <a:cxn ang="0">
                    <a:pos x="921" y="151"/>
                  </a:cxn>
                  <a:cxn ang="0">
                    <a:pos x="51" y="101"/>
                  </a:cxn>
                  <a:cxn ang="0">
                    <a:pos x="2511" y="483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2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76" y="1354"/>
                  </a:cxn>
                  <a:cxn ang="0">
                    <a:pos x="662" y="1379"/>
                  </a:cxn>
                  <a:cxn ang="0">
                    <a:pos x="1278" y="1965"/>
                  </a:cxn>
                  <a:cxn ang="0">
                    <a:pos x="1506" y="2142"/>
                  </a:cxn>
                  <a:cxn ang="0">
                    <a:pos x="2066" y="1329"/>
                  </a:cxn>
                  <a:cxn ang="0">
                    <a:pos x="2834" y="1329"/>
                  </a:cxn>
                  <a:cxn ang="0">
                    <a:pos x="2016" y="687"/>
                  </a:cxn>
                  <a:cxn ang="0">
                    <a:pos x="945" y="409"/>
                  </a:cxn>
                  <a:cxn ang="0">
                    <a:pos x="308" y="1046"/>
                  </a:cxn>
                  <a:cxn ang="0">
                    <a:pos x="76" y="1354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3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1306" y="1021"/>
                  </a:cxn>
                  <a:cxn ang="0">
                    <a:pos x="562" y="1253"/>
                  </a:cxn>
                  <a:cxn ang="0">
                    <a:pos x="562" y="1506"/>
                  </a:cxn>
                  <a:cxn ang="0">
                    <a:pos x="1281" y="2299"/>
                  </a:cxn>
                  <a:cxn ang="0">
                    <a:pos x="871" y="3012"/>
                  </a:cxn>
                  <a:cxn ang="0">
                    <a:pos x="0" y="3780"/>
                  </a:cxn>
                  <a:cxn ang="0">
                    <a:pos x="435" y="3957"/>
                  </a:cxn>
                  <a:cxn ang="0">
                    <a:pos x="1205" y="4240"/>
                  </a:cxn>
                  <a:cxn ang="0">
                    <a:pos x="1615" y="4139"/>
                  </a:cxn>
                  <a:cxn ang="0">
                    <a:pos x="1665" y="0"/>
                  </a:cxn>
                  <a:cxn ang="0">
                    <a:pos x="1306" y="1021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57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tiff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20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4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0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wmf"/><Relationship Id="rId2" Type="http://schemas.openxmlformats.org/officeDocument/2006/relationships/oleObject" Target="../embeddings/oleObject38.bin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9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2.bin"/><Relationship Id="rId24" Type="http://schemas.openxmlformats.org/officeDocument/2006/relationships/vmlDrawing" Target="../drawings/vmlDrawing15.v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40.wmf"/><Relationship Id="rId21" Type="http://schemas.openxmlformats.org/officeDocument/2006/relationships/oleObject" Target="../embeddings/oleObject51.bin"/><Relationship Id="rId20" Type="http://schemas.openxmlformats.org/officeDocument/2006/relationships/image" Target="../media/image51.wmf"/><Relationship Id="rId2" Type="http://schemas.openxmlformats.org/officeDocument/2006/relationships/image" Target="../media/image42.wmf"/><Relationship Id="rId19" Type="http://schemas.openxmlformats.org/officeDocument/2006/relationships/oleObject" Target="../embeddings/oleObject50.bin"/><Relationship Id="rId18" Type="http://schemas.openxmlformats.org/officeDocument/2006/relationships/image" Target="../media/image50.wmf"/><Relationship Id="rId17" Type="http://schemas.openxmlformats.org/officeDocument/2006/relationships/oleObject" Target="../embeddings/oleObject49.bin"/><Relationship Id="rId16" Type="http://schemas.openxmlformats.org/officeDocument/2006/relationships/image" Target="../media/image49.wmf"/><Relationship Id="rId15" Type="http://schemas.openxmlformats.org/officeDocument/2006/relationships/oleObject" Target="../embeddings/oleObject48.bin"/><Relationship Id="rId14" Type="http://schemas.openxmlformats.org/officeDocument/2006/relationships/image" Target="../media/image48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4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oleObject" Target="../embeddings/oleObject55.bin"/><Relationship Id="rId7" Type="http://schemas.openxmlformats.org/officeDocument/2006/relationships/image" Target="../media/image56.wmf"/><Relationship Id="rId6" Type="http://schemas.openxmlformats.org/officeDocument/2006/relationships/oleObject" Target="../embeddings/oleObject54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3.bin"/><Relationship Id="rId3" Type="http://schemas.openxmlformats.org/officeDocument/2006/relationships/image" Target="../media/image54.wmf"/><Relationship Id="rId2" Type="http://schemas.openxmlformats.org/officeDocument/2006/relationships/oleObject" Target="../embeddings/oleObject52.bin"/><Relationship Id="rId11" Type="http://schemas.openxmlformats.org/officeDocument/2006/relationships/vmlDrawing" Target="../drawings/vmlDrawing16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hyperlink" Target="&#30005;&#24863;&#24335;&#38376;&#38083;.M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1" Type="http://schemas.openxmlformats.org/officeDocument/2006/relationships/hyperlink" Target="&#30005;&#24863;&#38376;&#38083;.M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1.png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3.jpeg"/><Relationship Id="rId1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png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11.bin"/><Relationship Id="rId11" Type="http://schemas.openxmlformats.org/officeDocument/2006/relationships/image" Target="../media/image7.wmf"/><Relationship Id="rId10" Type="http://schemas.openxmlformats.org/officeDocument/2006/relationships/oleObject" Target="../embeddings/oleObject10.bin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4.tiff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8" name="Rectangle 6"/>
          <p:cNvSpPr>
            <a:spLocks noGrp="1" noRot="1" noChangeArrowheads="1"/>
          </p:cNvSpPr>
          <p:nvPr>
            <p:ph idx="1"/>
          </p:nvPr>
        </p:nvSpPr>
        <p:spPr>
          <a:xfrm>
            <a:off x="971550" y="1916430"/>
            <a:ext cx="7391400" cy="1698625"/>
          </a:xfrm>
          <a:solidFill>
            <a:srgbClr val="008000">
              <a:alpha val="50000"/>
            </a:srgbClr>
          </a:solidFill>
          <a:ln w="38100">
            <a:solidFill>
              <a:srgbClr val="6633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2.4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电感式传感器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80" name="矩形 562179"/>
          <p:cNvSpPr>
            <a:spLocks noChangeArrowheads="1"/>
          </p:cNvSpPr>
          <p:nvPr/>
        </p:nvSpPr>
        <p:spPr bwMode="auto">
          <a:xfrm>
            <a:off x="1493351" y="3806361"/>
            <a:ext cx="27539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电感的相对变化量为</a:t>
            </a:r>
            <a:endParaRPr lang="zh-CN" altLang="en-US" sz="1800">
              <a:solidFill>
                <a:srgbClr val="FFFF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562181" name="对象 562180"/>
          <p:cNvGraphicFramePr/>
          <p:nvPr/>
        </p:nvGraphicFramePr>
        <p:xfrm>
          <a:off x="3869831" y="3657005"/>
          <a:ext cx="1185698" cy="743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1" imgW="14935200" imgH="10363200" progId="Equation.DSMT4">
                  <p:embed/>
                </p:oleObj>
              </mc:Choice>
              <mc:Fallback>
                <p:oleObj name="Equation" r:id="rId1" imgW="14935200" imgH="103632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9831" y="3657005"/>
                        <a:ext cx="1185698" cy="74387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对象 562181"/>
          <p:cNvGraphicFramePr/>
          <p:nvPr/>
        </p:nvGraphicFramePr>
        <p:xfrm>
          <a:off x="3599860" y="1593221"/>
          <a:ext cx="3564860" cy="1133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717800" imgH="838200" progId="Equation.DSMT4">
                  <p:embed/>
                </p:oleObj>
              </mc:Choice>
              <mc:Fallback>
                <p:oleObj name="" r:id="rId3" imgW="2717800" imgH="8382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9860" y="1593221"/>
                        <a:ext cx="3564860" cy="113386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2183" name="对象 562182"/>
          <p:cNvGraphicFramePr/>
          <p:nvPr/>
        </p:nvGraphicFramePr>
        <p:xfrm>
          <a:off x="4266009" y="2880033"/>
          <a:ext cx="1170385" cy="613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812165" imgH="431800" progId="Equation.DSMT4">
                  <p:embed/>
                </p:oleObj>
              </mc:Choice>
              <mc:Fallback>
                <p:oleObj name="" r:id="rId5" imgW="812165" imgH="4318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009" y="2880033"/>
                        <a:ext cx="1170385" cy="6131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2184" name="对象 562183"/>
          <p:cNvGraphicFramePr/>
          <p:nvPr/>
        </p:nvGraphicFramePr>
        <p:xfrm>
          <a:off x="3869925" y="4724844"/>
          <a:ext cx="115847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723900" imgH="431800" progId="Equation.DSMT4">
                  <p:embed/>
                </p:oleObj>
              </mc:Choice>
              <mc:Fallback>
                <p:oleObj name="" r:id="rId7" imgW="723900" imgH="431800" progId="Equation.DSMT4">
                  <p:embed/>
                  <p:pic>
                    <p:nvPicPr>
                      <p:cNvPr id="0" name="图片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9925" y="4724844"/>
                        <a:ext cx="1158478" cy="68580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圆角矩形标注 562184"/>
          <p:cNvSpPr/>
          <p:nvPr/>
        </p:nvSpPr>
        <p:spPr>
          <a:xfrm>
            <a:off x="979886" y="1454812"/>
            <a:ext cx="2160521" cy="1204946"/>
          </a:xfrm>
          <a:prstGeom prst="wedgeRoundRectCallout">
            <a:avLst>
              <a:gd name="adj1" fmla="val 66657"/>
              <a:gd name="adj2" fmla="val 29981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当衔铁受外力作用使气隙厚度减小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sym typeface="Symbol" panose="05050102010706020507" pitchFamily="18" charset="2"/>
              </a:rPr>
              <a:t>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时，线圈电感量变为：</a:t>
            </a:r>
            <a:endParaRPr lang="zh-CN" altLang="en-US" sz="15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2186" name="圆角矩形标注 562185"/>
          <p:cNvSpPr/>
          <p:nvPr/>
        </p:nvSpPr>
        <p:spPr>
          <a:xfrm>
            <a:off x="1000354" y="4184262"/>
            <a:ext cx="2202656" cy="1505329"/>
          </a:xfrm>
          <a:prstGeom prst="wedgeRoundRectCallout">
            <a:avLst>
              <a:gd name="adj1" fmla="val 76838"/>
              <a:gd name="adj2" fmla="val 15306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当衔铁受到外力的作用，使气隙变大时，电感的相对变化量为：</a:t>
            </a:r>
            <a:endParaRPr lang="zh-CN" altLang="en-US" sz="15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2187" name="矩形 562186"/>
          <p:cNvSpPr>
            <a:spLocks noChangeArrowheads="1"/>
          </p:cNvSpPr>
          <p:nvPr/>
        </p:nvSpPr>
        <p:spPr bwMode="auto">
          <a:xfrm>
            <a:off x="1578855" y="3013535"/>
            <a:ext cx="4114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2188" name="矩形标注 562187"/>
          <p:cNvSpPr/>
          <p:nvPr/>
        </p:nvSpPr>
        <p:spPr>
          <a:xfrm>
            <a:off x="5652355" y="3800670"/>
            <a:ext cx="2321719" cy="1388745"/>
          </a:xfrm>
          <a:prstGeom prst="wedgeRectCallout">
            <a:avLst>
              <a:gd name="adj1" fmla="val -24051"/>
              <a:gd name="adj2" fmla="val 32944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为了减小非线性，气隙的相对变化量要很小，该类传感器只适于微小位移的测量，即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sym typeface="Symbol" panose="05050102010706020507" pitchFamily="18" charset="2"/>
              </a:rPr>
              <a:t>max1/5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δ</a:t>
            </a:r>
            <a:r>
              <a:rPr lang="en-US" altLang="zh-CN" sz="1500" baseline="-250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0</a:t>
            </a:r>
            <a:endParaRPr lang="en-US" altLang="zh-CN" sz="1500" baseline="-250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562190" name="对象 562189"/>
          <p:cNvGraphicFramePr/>
          <p:nvPr/>
        </p:nvGraphicFramePr>
        <p:xfrm>
          <a:off x="2195426" y="2981105"/>
          <a:ext cx="1133361" cy="411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558800" imgH="228600" progId="Equation.DSMT4">
                  <p:embed/>
                </p:oleObj>
              </mc:Choice>
              <mc:Fallback>
                <p:oleObj name="" r:id="rId9" imgW="558800" imgH="228600" progId="Equation.DSMT4">
                  <p:embed/>
                  <p:pic>
                    <p:nvPicPr>
                      <p:cNvPr id="0" name="图片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426" y="2981105"/>
                        <a:ext cx="1133361" cy="411026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8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555B8A7-0B8E-44DA-B300-D8EC2A8FB926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437726" y="3051540"/>
            <a:ext cx="702170" cy="269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62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2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2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2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2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2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2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2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2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2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2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2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2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180" grpId="0"/>
      <p:bldP spid="562186" grpId="0" bldLvl="0" animBg="1"/>
      <p:bldP spid="562187" grpId="0"/>
      <p:bldP spid="562188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文本框 435201"/>
          <p:cNvSpPr txBox="1"/>
          <p:nvPr/>
        </p:nvSpPr>
        <p:spPr>
          <a:xfrm>
            <a:off x="683155" y="1895980"/>
            <a:ext cx="5143500" cy="1688465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实际应用时，为了减小非线性误差，提高测量灵敏度，常采用差动测量技术，如图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2-62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所示。衔铁随被测量移动而偏离中间位置，使两个磁回路中的磁阻发生</a:t>
            </a:r>
            <a:r>
              <a:rPr lang="zh-CN" altLang="en-US" sz="1500" noProof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</a:rPr>
              <a:t>大小相等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、</a:t>
            </a:r>
            <a:r>
              <a:rPr lang="zh-CN" altLang="en-US" sz="1500" noProof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</a:rPr>
              <a:t>符号相反的变化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，导致一个线圈的电感量</a:t>
            </a:r>
            <a:r>
              <a:rPr lang="zh-CN" altLang="en-US" sz="1500" noProof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</a:rPr>
              <a:t>增加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，另一个线圈的电感量则</a:t>
            </a:r>
            <a:r>
              <a:rPr lang="zh-CN" altLang="en-US" sz="1500" noProof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</a:rPr>
              <a:t>减小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，形成差动形式。电感的相对变化量为</a:t>
            </a:r>
            <a:endParaRPr lang="zh-CN" altLang="en-US" sz="15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3556" name="标题 435204"/>
          <p:cNvSpPr>
            <a:spLocks noGrp="1"/>
          </p:cNvSpPr>
          <p:nvPr>
            <p:ph type="title"/>
          </p:nvPr>
        </p:nvSpPr>
        <p:spPr>
          <a:xfrm>
            <a:off x="2542211" y="1288482"/>
            <a:ext cx="3509963" cy="473869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差动电感式传感器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8" name="文本框 435208"/>
          <p:cNvSpPr txBox="1"/>
          <p:nvPr/>
        </p:nvSpPr>
        <p:spPr bwMode="auto">
          <a:xfrm>
            <a:off x="6035762" y="4346983"/>
            <a:ext cx="2367218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2-62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差动式电感传感器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35212" name="对象 435211"/>
          <p:cNvGraphicFramePr/>
          <p:nvPr/>
        </p:nvGraphicFramePr>
        <p:xfrm>
          <a:off x="1007233" y="4001453"/>
          <a:ext cx="1296590" cy="777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711200" imgH="431800" progId="Equation.DSMT4">
                  <p:embed/>
                </p:oleObj>
              </mc:Choice>
              <mc:Fallback>
                <p:oleObj name="" r:id="rId1" imgW="711200" imgH="4318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233" y="4001453"/>
                        <a:ext cx="1296590" cy="77747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5214" name="圆角矩形标注 435213"/>
          <p:cNvSpPr/>
          <p:nvPr/>
        </p:nvSpPr>
        <p:spPr>
          <a:xfrm>
            <a:off x="3005715" y="3845344"/>
            <a:ext cx="2497931" cy="1204974"/>
          </a:xfrm>
          <a:prstGeom prst="wedgeRoundRectCallout">
            <a:avLst>
              <a:gd name="adj1" fmla="val -79319"/>
              <a:gd name="adj2" fmla="val 2593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BBE0E3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差动式输出是单线圈输出的两倍，减小了非线性误差，提高了测量精度</a:t>
            </a:r>
            <a:endParaRPr lang="zh-CN" altLang="en-US" sz="1500" noProof="1">
              <a:solidFill>
                <a:srgbClr val="BBE0E3">
                  <a:lumMod val="25000"/>
                </a:srgbClr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3585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9F85B7D-C91F-4258-89FB-64BB73781F29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pic>
        <p:nvPicPr>
          <p:cNvPr id="6158" name="Picture 14" descr="D:\jenny\传感器书稿\第二版 图稿_65320\12EETIF\206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05" y="1879142"/>
            <a:ext cx="2180828" cy="230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5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5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3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内容占位符 436225"/>
          <p:cNvSpPr>
            <a:spLocks noGrp="1"/>
          </p:cNvSpPr>
          <p:nvPr>
            <p:ph idx="1"/>
          </p:nvPr>
        </p:nvSpPr>
        <p:spPr>
          <a:xfrm>
            <a:off x="865679" y="2286093"/>
            <a:ext cx="7109236" cy="1898909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latin typeface="黑体" panose="02010609060101010101" pitchFamily="49" charset="-122"/>
              </a:rPr>
              <a:t>自感式传感器实现了将被测非电量转变为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</a:rPr>
              <a:t>电感量</a:t>
            </a:r>
            <a:r>
              <a:rPr lang="zh-CN" altLang="en-US" sz="1800" noProof="1">
                <a:latin typeface="黑体" panose="02010609060101010101" pitchFamily="49" charset="-122"/>
              </a:rPr>
              <a:t>的变化。还需要测量转换电路将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</a:rPr>
              <a:t>电感量的变化转换为容易测量的电压或电流信号</a:t>
            </a:r>
            <a:r>
              <a:rPr lang="zh-CN" altLang="en-US" sz="1800" noProof="1">
                <a:latin typeface="黑体" panose="02010609060101010101" pitchFamily="49" charset="-122"/>
              </a:rPr>
              <a:t>。</a:t>
            </a:r>
            <a:endParaRPr lang="zh-CN" altLang="en-US" sz="1800" noProof="1">
              <a:latin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latin typeface="黑体" panose="02010609060101010101" pitchFamily="49" charset="-122"/>
              </a:rPr>
              <a:t>常用的测量转换电路有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</a:rPr>
              <a:t>桥式测量电路、调幅、调频、调相电路</a:t>
            </a:r>
            <a:r>
              <a:rPr lang="zh-CN" altLang="en-US" sz="1800" noProof="1">
                <a:latin typeface="黑体" panose="02010609060101010101" pitchFamily="49" charset="-122"/>
              </a:rPr>
              <a:t>，在自感式传感器中，用得较多的是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</a:rPr>
              <a:t>桥式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</a:rPr>
              <a:t>测量电路和调幅电路</a:t>
            </a:r>
            <a:r>
              <a:rPr lang="zh-CN" altLang="en-US" sz="1800" noProof="1">
                <a:latin typeface="黑体" panose="02010609060101010101" pitchFamily="49" charset="-122"/>
              </a:rPr>
              <a:t>。</a:t>
            </a:r>
            <a:endParaRPr lang="zh-CN" altLang="en-US" sz="1800" u="sng" noProof="1">
              <a:latin typeface="黑体" panose="02010609060101010101" pitchFamily="49" charset="-122"/>
            </a:endParaRPr>
          </a:p>
        </p:txBody>
      </p:sp>
      <p:sp>
        <p:nvSpPr>
          <p:cNvPr id="24578" name="标题 436229"/>
          <p:cNvSpPr>
            <a:spLocks noGrp="1"/>
          </p:cNvSpPr>
          <p:nvPr>
            <p:ph type="title"/>
          </p:nvPr>
        </p:nvSpPr>
        <p:spPr>
          <a:xfrm>
            <a:off x="1889748" y="1353741"/>
            <a:ext cx="5454253" cy="571500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+mj-ea"/>
              </a:rPr>
              <a:t>2.电感式传感器的测量转换电路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+mj-ea"/>
            </a:endParaRPr>
          </a:p>
        </p:txBody>
      </p:sp>
      <p:sp>
        <p:nvSpPr>
          <p:cNvPr id="36867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14841C6-FAD6-4D42-A31E-72BDE6CF1CCD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62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36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36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519173"/>
          <p:cNvSpPr>
            <a:spLocks noGrp="1"/>
          </p:cNvSpPr>
          <p:nvPr>
            <p:ph type="title"/>
          </p:nvPr>
        </p:nvSpPr>
        <p:spPr>
          <a:xfrm>
            <a:off x="2268367" y="1238250"/>
            <a:ext cx="4698206" cy="571500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+mj-ea"/>
              </a:rPr>
              <a:t>（1）交流电桥测量电路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+mj-ea"/>
            </a:endParaRPr>
          </a:p>
        </p:txBody>
      </p:sp>
      <p:sp>
        <p:nvSpPr>
          <p:cNvPr id="25602" name="文本框 519175"/>
          <p:cNvSpPr txBox="1"/>
          <p:nvPr/>
        </p:nvSpPr>
        <p:spPr>
          <a:xfrm>
            <a:off x="5968604" y="4260056"/>
            <a:ext cx="1675209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2-63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交流电桥测量电路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7891" name="对象 519176"/>
          <p:cNvGraphicFramePr>
            <a:graphicFrameLocks noChangeAspect="1"/>
          </p:cNvGraphicFramePr>
          <p:nvPr/>
        </p:nvGraphicFramePr>
        <p:xfrm>
          <a:off x="5436620" y="1863554"/>
          <a:ext cx="2384822" cy="239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287905" imgH="3110865" progId="Visio.Drawing.11">
                  <p:embed/>
                </p:oleObj>
              </mc:Choice>
              <mc:Fallback>
                <p:oleObj name="" r:id="rId1" imgW="2287905" imgH="3110865" progId="Visio.Drawing.11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620" y="1863554"/>
                        <a:ext cx="2384822" cy="2396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9178" name="矩形标注 519177"/>
          <p:cNvSpPr/>
          <p:nvPr/>
        </p:nvSpPr>
        <p:spPr>
          <a:xfrm>
            <a:off x="791087" y="1756127"/>
            <a:ext cx="4212881" cy="3616324"/>
          </a:xfrm>
          <a:prstGeom prst="wedgeRectCallout">
            <a:avLst>
              <a:gd name="adj1" fmla="val 61617"/>
              <a:gd name="adj2" fmla="val -3826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交流电桥是电感式传感器的主要测量电路，它的作用是将线圈</a:t>
            </a:r>
            <a:r>
              <a:rPr lang="zh-CN" altLang="en-US" sz="16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电感</a:t>
            </a: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的变化转换成电桥电路的</a:t>
            </a:r>
            <a:r>
              <a:rPr lang="zh-CN" altLang="en-US" sz="16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电压或电流</a:t>
            </a: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输出。</a:t>
            </a:r>
            <a:endParaRPr lang="zh-CN" altLang="en-US" sz="165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6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差动</a:t>
            </a: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式结构可以提高灵敏度，改善线性，所以交流电桥也多采用双臂工作形式。</a:t>
            </a:r>
            <a:endParaRPr lang="zh-CN" altLang="en-US" sz="165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图</a:t>
            </a:r>
            <a:r>
              <a:rPr lang="en-US" altLang="zh-CN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2-63</a:t>
            </a: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是</a:t>
            </a:r>
            <a:r>
              <a:rPr lang="zh-CN" altLang="en-US" sz="16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交流电桥</a:t>
            </a:r>
            <a:r>
              <a:rPr lang="zh-CN" altLang="en-US" sz="16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测量电路，通常将传感器作为电桥的两个工作臂，电桥的平衡臂可以是纯电阻，也可以是变压器的二次侧绕组。</a:t>
            </a:r>
            <a:endParaRPr lang="zh-CN" altLang="en-US" sz="165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37893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A7A0104-03A3-402E-9D4E-F1316A2B7A2F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563203"/>
          <p:cNvSpPr>
            <a:spLocks noGrp="1"/>
          </p:cNvSpPr>
          <p:nvPr>
            <p:ph type="title"/>
          </p:nvPr>
        </p:nvSpPr>
        <p:spPr>
          <a:xfrm>
            <a:off x="4301935" y="1287356"/>
            <a:ext cx="2916704" cy="394097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交流电桥的输出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63205" name="对象 563204"/>
          <p:cNvGraphicFramePr/>
          <p:nvPr/>
        </p:nvGraphicFramePr>
        <p:xfrm>
          <a:off x="2627625" y="1755295"/>
          <a:ext cx="1458351" cy="377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901065" imgH="228600" progId="Equation.DSMT4">
                  <p:embed/>
                </p:oleObj>
              </mc:Choice>
              <mc:Fallback>
                <p:oleObj name="" r:id="rId1" imgW="901065" imgH="2286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625" y="1755295"/>
                        <a:ext cx="1458351" cy="37795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06" name="对象 563205"/>
          <p:cNvGraphicFramePr/>
          <p:nvPr/>
        </p:nvGraphicFramePr>
        <p:xfrm>
          <a:off x="2627936" y="3159032"/>
          <a:ext cx="1512094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51865" imgH="228600" progId="Equation.DSMT4">
                  <p:embed/>
                </p:oleObj>
              </mc:Choice>
              <mc:Fallback>
                <p:oleObj name="" r:id="rId3" imgW="951865" imgH="2286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936" y="3159032"/>
                        <a:ext cx="1512094" cy="36195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07" name="对象 563206"/>
          <p:cNvGraphicFramePr/>
          <p:nvPr/>
        </p:nvGraphicFramePr>
        <p:xfrm>
          <a:off x="1521079" y="4128704"/>
          <a:ext cx="2057400" cy="30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549400" imgH="228600" progId="Equation.DSMT4">
                  <p:embed/>
                </p:oleObj>
              </mc:Choice>
              <mc:Fallback>
                <p:oleObj name="" r:id="rId5" imgW="1549400" imgH="2286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079" y="4128704"/>
                        <a:ext cx="2057400" cy="30241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08" name="对象 563207"/>
          <p:cNvGraphicFramePr/>
          <p:nvPr/>
        </p:nvGraphicFramePr>
        <p:xfrm>
          <a:off x="3879710" y="4144684"/>
          <a:ext cx="914400" cy="273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761365" imgH="228600" progId="Equation.DSMT4">
                  <p:embed/>
                </p:oleObj>
              </mc:Choice>
              <mc:Fallback>
                <p:oleObj name="" r:id="rId7" imgW="761365" imgH="228600" progId="Equation.DSMT4">
                  <p:embed/>
                  <p:pic>
                    <p:nvPicPr>
                      <p:cNvPr id="0" name="图片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710" y="4144684"/>
                        <a:ext cx="914400" cy="273844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09" name="对象 563208"/>
          <p:cNvGraphicFramePr/>
          <p:nvPr/>
        </p:nvGraphicFramePr>
        <p:xfrm>
          <a:off x="2195426" y="5210786"/>
          <a:ext cx="2268548" cy="323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1752600" imgH="228600" progId="Equation.DSMT4">
                  <p:embed/>
                </p:oleObj>
              </mc:Choice>
              <mc:Fallback>
                <p:oleObj name="" r:id="rId9" imgW="1752600" imgH="228600" progId="Equation.DSMT4">
                  <p:embed/>
                  <p:pic>
                    <p:nvPicPr>
                      <p:cNvPr id="0" name="图片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426" y="5210786"/>
                        <a:ext cx="2268548" cy="32396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11" name="矩形 563210"/>
          <p:cNvSpPr>
            <a:spLocks noChangeArrowheads="1"/>
          </p:cNvSpPr>
          <p:nvPr/>
        </p:nvSpPr>
        <p:spPr bwMode="auto">
          <a:xfrm>
            <a:off x="1176564" y="4472707"/>
            <a:ext cx="467082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当衔铁受力而发生移动时，其中一个线圈电感量增加，另一个减小，变化量大小相等，方向相反，设</a:t>
            </a:r>
            <a:endParaRPr lang="zh-CN" altLang="en-US" sz="15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3212" name="右箭头 563211"/>
          <p:cNvSpPr/>
          <p:nvPr/>
        </p:nvSpPr>
        <p:spPr>
          <a:xfrm>
            <a:off x="1176563" y="1478227"/>
            <a:ext cx="1351360" cy="964275"/>
          </a:xfrm>
          <a:prstGeom prst="rightArrow">
            <a:avLst>
              <a:gd name="adj1" fmla="val 50000"/>
              <a:gd name="adj2" fmla="val 43276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D9EDEE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传感器阻抗</a:t>
            </a:r>
            <a:endParaRPr lang="zh-CN" altLang="en-US" sz="1500" noProof="1">
              <a:solidFill>
                <a:srgbClr val="D9EDEE">
                  <a:lumMod val="25000"/>
                </a:srgbClr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3213" name="上下箭头 563212"/>
          <p:cNvSpPr/>
          <p:nvPr/>
        </p:nvSpPr>
        <p:spPr>
          <a:xfrm>
            <a:off x="2681543" y="2115027"/>
            <a:ext cx="1063228" cy="1026319"/>
          </a:xfrm>
          <a:prstGeom prst="upDownArrow">
            <a:avLst>
              <a:gd name="adj1" fmla="val 50000"/>
              <a:gd name="adj2" fmla="val 22326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none" bIns="143100" anchor="ctr"/>
          <a:lstStyle/>
          <a:p>
            <a:pPr algn="l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350" noProof="1">
                <a:solidFill>
                  <a:srgbClr val="D9EDEE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单个线圈</a:t>
            </a:r>
            <a:endParaRPr lang="zh-CN" altLang="en-US" sz="1350" noProof="1">
              <a:solidFill>
                <a:srgbClr val="D9EDEE">
                  <a:lumMod val="25000"/>
                </a:srgbClr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350" noProof="1">
                <a:solidFill>
                  <a:srgbClr val="D9EDEE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铜电阻</a:t>
            </a:r>
            <a:endParaRPr lang="zh-CN" altLang="en-US" sz="1350" noProof="1">
              <a:solidFill>
                <a:srgbClr val="D9EDEE">
                  <a:lumMod val="25000"/>
                </a:srgbClr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6635" name="文本框 563213"/>
          <p:cNvSpPr txBox="1"/>
          <p:nvPr/>
        </p:nvSpPr>
        <p:spPr>
          <a:xfrm>
            <a:off x="6023372" y="4072163"/>
            <a:ext cx="2507456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2-63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交流电桥测量电路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8924" name="对象 563214"/>
          <p:cNvGraphicFramePr>
            <a:graphicFrameLocks noChangeAspect="1"/>
          </p:cNvGraphicFramePr>
          <p:nvPr/>
        </p:nvGraphicFramePr>
        <p:xfrm>
          <a:off x="6316266" y="1808560"/>
          <a:ext cx="1793081" cy="2263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2287905" imgH="3110865" progId="Visio.Drawing.11">
                  <p:embed/>
                </p:oleObj>
              </mc:Choice>
              <mc:Fallback>
                <p:oleObj name="" r:id="rId11" imgW="2287905" imgH="3110865" progId="Visio.Drawing.11">
                  <p:embed/>
                  <p:pic>
                    <p:nvPicPr>
                      <p:cNvPr id="0" name="图片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6266" y="1808560"/>
                        <a:ext cx="1793081" cy="2263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6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7183DDA-734F-4D95-8B4D-3F1059FFA001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3192" y="3556420"/>
            <a:ext cx="3406664" cy="64516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zh-CN" sz="15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当衔铁处于中间位置时，电桥平衡。</a:t>
            </a:r>
            <a:endParaRPr lang="zh-CN" altLang="en-US" sz="1500" dirty="0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6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3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3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1" grpId="0"/>
      <p:bldP spid="563212" grpId="0" bldLvl="0" animBg="1"/>
      <p:bldP spid="5632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对象 564228"/>
          <p:cNvGraphicFramePr/>
          <p:nvPr/>
        </p:nvGraphicFramePr>
        <p:xfrm>
          <a:off x="1331345" y="2145599"/>
          <a:ext cx="4320779" cy="52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454400" imgH="431800" progId="Equation.DSMT4">
                  <p:embed/>
                </p:oleObj>
              </mc:Choice>
              <mc:Fallback>
                <p:oleObj name="" r:id="rId1" imgW="3454400" imgH="4318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345" y="2145599"/>
                        <a:ext cx="4320779" cy="52758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4230" name="对象 564229"/>
          <p:cNvGraphicFramePr/>
          <p:nvPr/>
        </p:nvGraphicFramePr>
        <p:xfrm>
          <a:off x="1331344" y="2835166"/>
          <a:ext cx="908315" cy="474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723900" imgH="381000" progId="Equation.DSMT4">
                  <p:embed/>
                </p:oleObj>
              </mc:Choice>
              <mc:Fallback>
                <p:oleObj name="" r:id="rId3" imgW="723900" imgH="3810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344" y="2835166"/>
                        <a:ext cx="908315" cy="47499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4231" name="对象 564230"/>
          <p:cNvGraphicFramePr/>
          <p:nvPr/>
        </p:nvGraphicFramePr>
        <p:xfrm>
          <a:off x="2844404" y="4023122"/>
          <a:ext cx="2399109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497965" imgH="431800" progId="Equation.DSMT4">
                  <p:embed/>
                </p:oleObj>
              </mc:Choice>
              <mc:Fallback>
                <p:oleObj name="" r:id="rId5" imgW="1497965" imgH="4318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404" y="4023122"/>
                        <a:ext cx="2399109" cy="58578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4232" name="矩形 564231"/>
          <p:cNvSpPr>
            <a:spLocks noChangeArrowheads="1"/>
          </p:cNvSpPr>
          <p:nvPr/>
        </p:nvSpPr>
        <p:spPr bwMode="auto">
          <a:xfrm>
            <a:off x="2681288" y="2927748"/>
            <a:ext cx="16687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一般很高，即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4233" name="矩形 564232"/>
          <p:cNvSpPr/>
          <p:nvPr/>
        </p:nvSpPr>
        <p:spPr>
          <a:xfrm>
            <a:off x="2133826" y="4701699"/>
            <a:ext cx="5295900" cy="907415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交流电桥的输出电压与传感器线圈电感的相对变化量是成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正比</a:t>
            </a:r>
            <a:r>
              <a:rPr lang="zh-CN" altLang="en-US" sz="18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的，与气隙的变化量也成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正比</a:t>
            </a:r>
            <a:r>
              <a:rPr lang="zh-CN" altLang="en-US" sz="18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！</a:t>
            </a:r>
            <a:endParaRPr lang="zh-CN" altLang="en-US" sz="18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564234" name="对象 564233"/>
          <p:cNvGraphicFramePr/>
          <p:nvPr/>
        </p:nvGraphicFramePr>
        <p:xfrm>
          <a:off x="2569406" y="2957957"/>
          <a:ext cx="21788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52400" imgH="203200" progId="Equation.DSMT4">
                  <p:embed/>
                </p:oleObj>
              </mc:Choice>
              <mc:Fallback>
                <p:oleObj name="" r:id="rId7" imgW="152400" imgH="203200" progId="Equation.DSMT4">
                  <p:embed/>
                  <p:pic>
                    <p:nvPicPr>
                      <p:cNvPr id="0" name="图片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9406" y="2957957"/>
                        <a:ext cx="217885" cy="28575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4235" name="圆角矩形标注 564234"/>
          <p:cNvSpPr/>
          <p:nvPr/>
        </p:nvSpPr>
        <p:spPr>
          <a:xfrm>
            <a:off x="1049409" y="3584597"/>
            <a:ext cx="1188287" cy="949941"/>
          </a:xfrm>
          <a:prstGeom prst="wedgeRoundRectCallout">
            <a:avLst>
              <a:gd name="adj1" fmla="val -20376"/>
              <a:gd name="adj2" fmla="val -117150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D9EDEE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电感传感器的品质因数</a:t>
            </a:r>
            <a:endParaRPr lang="zh-CN" altLang="en-US" sz="1500" noProof="1">
              <a:solidFill>
                <a:srgbClr val="D9EDEE">
                  <a:lumMod val="25000"/>
                </a:srgbClr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4236" name="矩形 564235"/>
          <p:cNvSpPr>
            <a:spLocks noChangeArrowheads="1"/>
          </p:cNvSpPr>
          <p:nvPr/>
        </p:nvSpPr>
        <p:spPr bwMode="auto">
          <a:xfrm>
            <a:off x="3060133" y="3591150"/>
            <a:ext cx="15544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则电桥的输出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5" name="矩形 564236"/>
          <p:cNvSpPr>
            <a:spLocks noChangeArrowheads="1"/>
          </p:cNvSpPr>
          <p:nvPr/>
        </p:nvSpPr>
        <p:spPr bwMode="auto">
          <a:xfrm>
            <a:off x="1494461" y="1769495"/>
            <a:ext cx="1325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电桥的输出</a:t>
            </a:r>
            <a:endParaRPr lang="zh-CN" altLang="en-US" sz="1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564238" name="对象 564237"/>
          <p:cNvGraphicFramePr/>
          <p:nvPr/>
        </p:nvGraphicFramePr>
        <p:xfrm>
          <a:off x="4463654" y="2997029"/>
          <a:ext cx="800100" cy="2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635000" imgH="228600" progId="Equation.DSMT4">
                  <p:embed/>
                </p:oleObj>
              </mc:Choice>
              <mc:Fallback>
                <p:oleObj name="" r:id="rId9" imgW="635000" imgH="228600" progId="Equation.DSMT4">
                  <p:embed/>
                  <p:pic>
                    <p:nvPicPr>
                      <p:cNvPr id="0" name="图片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3654" y="2997029"/>
                        <a:ext cx="800100" cy="28694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0" name="文本框 564238"/>
          <p:cNvSpPr txBox="1"/>
          <p:nvPr/>
        </p:nvSpPr>
        <p:spPr>
          <a:xfrm>
            <a:off x="5888831" y="3910238"/>
            <a:ext cx="2507456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2-63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交流电桥测量电路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9948" name="对象 564239"/>
          <p:cNvGraphicFramePr>
            <a:graphicFrameLocks noChangeAspect="1"/>
          </p:cNvGraphicFramePr>
          <p:nvPr/>
        </p:nvGraphicFramePr>
        <p:xfrm>
          <a:off x="6030742" y="1646635"/>
          <a:ext cx="1793081" cy="2263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2287905" imgH="3110865" progId="Visio.Drawing.11">
                  <p:embed/>
                </p:oleObj>
              </mc:Choice>
              <mc:Fallback>
                <p:oleObj name="" r:id="rId11" imgW="2287905" imgH="3110865" progId="Visio.Drawing.11">
                  <p:embed/>
                  <p:pic>
                    <p:nvPicPr>
                      <p:cNvPr id="0" name="图片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742" y="1646635"/>
                        <a:ext cx="1793081" cy="2263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标题 563203"/>
          <p:cNvSpPr>
            <a:spLocks noGrp="1"/>
          </p:cNvSpPr>
          <p:nvPr/>
        </p:nvSpPr>
        <p:spPr>
          <a:xfrm>
            <a:off x="3502911" y="1306116"/>
            <a:ext cx="3121676" cy="39409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0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zh-CN" altLang="en-US" sz="2250" noProof="1">
                <a:solidFill>
                  <a:srgbClr val="D9EDEE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交流电桥的输出</a:t>
            </a:r>
            <a:endParaRPr lang="zh-CN" altLang="en-US" sz="2250" noProof="1">
              <a:solidFill>
                <a:srgbClr val="D9EDEE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50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6A1F32D-6842-40C4-8600-6546F1234880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646621" y="2403124"/>
            <a:ext cx="270308" cy="270210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33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75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781776" y="2187149"/>
            <a:ext cx="243514" cy="161981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58117" y="2457117"/>
            <a:ext cx="162039" cy="160017"/>
          </a:xfrm>
          <a:prstGeom prst="line">
            <a:avLst/>
          </a:pr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232" grpId="0"/>
      <p:bldP spid="564233" grpId="0" bldLvl="0" animBg="1"/>
      <p:bldP spid="564235" grpId="0" bldLvl="0" animBg="1"/>
      <p:bldP spid="564236" grpId="0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438273"/>
          <p:cNvSpPr txBox="1">
            <a:spLocks noChangeArrowheads="1"/>
          </p:cNvSpPr>
          <p:nvPr/>
        </p:nvSpPr>
        <p:spPr bwMode="auto">
          <a:xfrm>
            <a:off x="1060881" y="1917182"/>
            <a:ext cx="3845719" cy="112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2-64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为变压器式交流电桥电路。相邻两工作臂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15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15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是差动电感传感器的两个线圈阻抗。另两臂为变压器的次级绕组。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8275" name="文本框 438274"/>
          <p:cNvSpPr txBox="1">
            <a:spLocks noChangeArrowheads="1"/>
          </p:cNvSpPr>
          <p:nvPr/>
        </p:nvSpPr>
        <p:spPr bwMode="auto">
          <a:xfrm>
            <a:off x="1045846" y="4400976"/>
            <a:ext cx="4768454" cy="6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当衔铁处于中间位置时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由于线圈完全对称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  <a:buClr>
                <a:srgbClr val="7575D1"/>
              </a:buClr>
            </a:pPr>
            <a:r>
              <a:rPr lang="zh-CN" altLang="en-US" sz="1500" i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15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15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en-US" altLang="zh-CN" sz="15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15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=Z</a:t>
            </a:r>
            <a:r>
              <a:rPr lang="en-US" altLang="zh-CN" sz="15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=Z</a:t>
            </a:r>
            <a:r>
              <a:rPr lang="en-US" altLang="zh-CN" sz="15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电桥桥路平衡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输出电压</a:t>
            </a:r>
            <a:r>
              <a:rPr lang="en-US" altLang="zh-CN" sz="1500" i="1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en-US" altLang="zh-CN" sz="1500" i="1" baseline="-300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1500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=0</a:t>
            </a:r>
            <a:r>
              <a:rPr lang="en-US" altLang="zh-CN" sz="15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5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438275"/>
          <p:cNvSpPr/>
          <p:nvPr/>
        </p:nvSpPr>
        <p:spPr>
          <a:xfrm>
            <a:off x="1608761" y="1211092"/>
            <a:ext cx="5143500" cy="63460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838200" indent="-838200">
              <a:buFont typeface="Arial" panose="020B0604020202020204" pitchFamily="34" charset="0"/>
              <a:buNone/>
            </a:pPr>
            <a:r>
              <a:rPr lang="zh-CN" altLang="en-US" sz="2250" noProof="1">
                <a:solidFill>
                  <a:srgbClr val="D9EDEE">
                    <a:lumMod val="2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（2）变压器式交流电桥</a:t>
            </a:r>
            <a:endParaRPr lang="zh-CN" altLang="en-US" sz="2250" noProof="1">
              <a:solidFill>
                <a:srgbClr val="D9EDEE">
                  <a:lumMod val="2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矩形 438281"/>
          <p:cNvSpPr>
            <a:spLocks noChangeArrowheads="1"/>
          </p:cNvSpPr>
          <p:nvPr/>
        </p:nvSpPr>
        <p:spPr bwMode="auto">
          <a:xfrm>
            <a:off x="1143001" y="3268266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438283" name="对象 438282"/>
          <p:cNvGraphicFramePr/>
          <p:nvPr/>
        </p:nvGraphicFramePr>
        <p:xfrm>
          <a:off x="1223192" y="3590981"/>
          <a:ext cx="4131469" cy="61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895600" imgH="431800" progId="Equation.DSMT4">
                  <p:embed/>
                </p:oleObj>
              </mc:Choice>
              <mc:Fallback>
                <p:oleObj name="" r:id="rId1" imgW="2895600" imgH="4318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192" y="3590981"/>
                        <a:ext cx="4131469" cy="61198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9" name="对象 438284"/>
          <p:cNvGraphicFramePr>
            <a:graphicFrameLocks noChangeAspect="1"/>
          </p:cNvGraphicFramePr>
          <p:nvPr/>
        </p:nvGraphicFramePr>
        <p:xfrm>
          <a:off x="5598341" y="1914596"/>
          <a:ext cx="2511028" cy="1984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756535" imgH="2203450" progId="Visio.Drawing.11">
                  <p:embed/>
                </p:oleObj>
              </mc:Choice>
              <mc:Fallback>
                <p:oleObj name="" r:id="rId3" imgW="2756535" imgH="2203450" progId="Visio.Drawing.11">
                  <p:embed/>
                  <p:pic>
                    <p:nvPicPr>
                      <p:cNvPr id="0" name="图片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8341" y="1914596"/>
                        <a:ext cx="2511028" cy="19847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文本框 438285"/>
          <p:cNvSpPr txBox="1"/>
          <p:nvPr/>
        </p:nvSpPr>
        <p:spPr>
          <a:xfrm>
            <a:off x="6030445" y="4135969"/>
            <a:ext cx="1740694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2-64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变压器式交流电桥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8287" name="矩形 438286"/>
          <p:cNvSpPr>
            <a:spLocks noChangeArrowheads="1"/>
          </p:cNvSpPr>
          <p:nvPr/>
        </p:nvSpPr>
        <p:spPr bwMode="auto">
          <a:xfrm>
            <a:off x="1061246" y="3107293"/>
            <a:ext cx="389509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当负载阻抗为无穷大时，桥路输出电压为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8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8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8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8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5" grpId="0" build="p"/>
      <p:bldP spid="4382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438275"/>
          <p:cNvSpPr/>
          <p:nvPr/>
        </p:nvSpPr>
        <p:spPr>
          <a:xfrm>
            <a:off x="1608761" y="1211092"/>
            <a:ext cx="5143500" cy="63460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838200" indent="-838200">
              <a:buFont typeface="Arial" panose="020B0604020202020204" pitchFamily="34" charset="0"/>
              <a:buNone/>
            </a:pPr>
            <a:r>
              <a:rPr lang="zh-CN" altLang="en-US" sz="2250" noProof="1">
                <a:solidFill>
                  <a:srgbClr val="D9EDEE">
                    <a:lumMod val="2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（2）变压器式交流电桥</a:t>
            </a:r>
            <a:endParaRPr lang="zh-CN" altLang="en-US" sz="2250" noProof="1">
              <a:solidFill>
                <a:srgbClr val="D9EDEE">
                  <a:lumMod val="2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38279" name="对象 438278"/>
          <p:cNvGraphicFramePr/>
          <p:nvPr/>
        </p:nvGraphicFramePr>
        <p:xfrm>
          <a:off x="1213592" y="2403124"/>
          <a:ext cx="4880372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594100" imgH="228600" progId="Equation.DSMT4">
                  <p:embed/>
                </p:oleObj>
              </mc:Choice>
              <mc:Fallback>
                <p:oleObj name="" r:id="rId1" imgW="3594100" imgH="2286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3592" y="2403124"/>
                        <a:ext cx="4880372" cy="309563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8280" name="对象 438279"/>
          <p:cNvGraphicFramePr/>
          <p:nvPr/>
        </p:nvGraphicFramePr>
        <p:xfrm>
          <a:off x="2249533" y="4448241"/>
          <a:ext cx="3429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235200" imgH="431800" progId="Equation.DSMT4">
                  <p:embed/>
                </p:oleObj>
              </mc:Choice>
              <mc:Fallback>
                <p:oleObj name="" r:id="rId3" imgW="2235200" imgH="4318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533" y="4448241"/>
                        <a:ext cx="3429000" cy="65722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8281" name="矩形 438280"/>
          <p:cNvSpPr>
            <a:spLocks noChangeArrowheads="1"/>
          </p:cNvSpPr>
          <p:nvPr/>
        </p:nvSpPr>
        <p:spPr bwMode="auto">
          <a:xfrm>
            <a:off x="1007140" y="1908546"/>
            <a:ext cx="213360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当衔铁上、下移动时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矩形 438281"/>
          <p:cNvSpPr>
            <a:spLocks noChangeArrowheads="1"/>
          </p:cNvSpPr>
          <p:nvPr/>
        </p:nvSpPr>
        <p:spPr bwMode="auto">
          <a:xfrm>
            <a:off x="1143001" y="3268266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438283" name="对象 438282"/>
          <p:cNvGraphicFramePr/>
          <p:nvPr/>
        </p:nvGraphicFramePr>
        <p:xfrm>
          <a:off x="1191782" y="2962275"/>
          <a:ext cx="4131469" cy="61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895600" imgH="431800" progId="Equation.DSMT4">
                  <p:embed/>
                </p:oleObj>
              </mc:Choice>
              <mc:Fallback>
                <p:oleObj name="" r:id="rId5" imgW="2895600" imgH="4318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782" y="2962275"/>
                        <a:ext cx="4131469" cy="61198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8288" name="矩形 438287"/>
          <p:cNvSpPr/>
          <p:nvPr/>
        </p:nvSpPr>
        <p:spPr>
          <a:xfrm>
            <a:off x="1019861" y="4323053"/>
            <a:ext cx="1064419" cy="907415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 noProof="1">
                <a:solidFill>
                  <a:srgbClr val="BBE0E3">
                    <a:lumMod val="25000"/>
                  </a:srgbClr>
                </a:solidFill>
                <a:latin typeface="Arial" panose="020B0604020202020204"/>
                <a:ea typeface="黑体" panose="02010609060101010101" pitchFamily="49" charset="-122"/>
              </a:rPr>
              <a:t>输出电压</a:t>
            </a:r>
            <a:r>
              <a:rPr lang="zh-CN" altLang="en-US" sz="1800" noProof="1">
                <a:solidFill>
                  <a:srgbClr val="0000FF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endParaRPr lang="zh-CN" altLang="en-US" sz="1800" noProof="1">
              <a:solidFill>
                <a:srgbClr val="0000FF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38289" name="圆角矩形标注 438288"/>
          <p:cNvSpPr/>
          <p:nvPr/>
        </p:nvSpPr>
        <p:spPr>
          <a:xfrm>
            <a:off x="6084365" y="2485285"/>
            <a:ext cx="2808548" cy="2535351"/>
          </a:xfrm>
          <a:prstGeom prst="wedgeRoundRectCallout">
            <a:avLst>
              <a:gd name="adj1" fmla="val -63977"/>
              <a:gd name="adj2" fmla="val 39975"/>
              <a:gd name="adj3" fmla="val 1666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输出电压反映了传感器线圈阻抗的变化，当衔铁上、下移时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输出电压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相位相反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。由于输出是交流信号，无法判断位移的方向，还要经过相敏检波电路才能判别衔铁位移的大小及方向 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3329700" y="3753055"/>
            <a:ext cx="324078" cy="582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8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8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8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8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8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8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88" grpId="0" bldLvl="0" animBg="1"/>
      <p:bldP spid="43828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439297"/>
          <p:cNvSpPr>
            <a:spLocks noGrp="1"/>
          </p:cNvSpPr>
          <p:nvPr>
            <p:ph type="title"/>
          </p:nvPr>
        </p:nvSpPr>
        <p:spPr>
          <a:xfrm>
            <a:off x="640556" y="1492012"/>
            <a:ext cx="8061722" cy="728345"/>
          </a:xfrm>
          <a:solidFill>
            <a:schemeClr val="accent1"/>
          </a:solidFill>
          <a:ln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>
            <a:spAutoFit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2700" noProof="1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700" noProof="1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</a:rPr>
              <a:t>互感式电感传感器</a:t>
            </a:r>
            <a:r>
              <a:rPr lang="en-US" altLang="zh-CN" sz="2700" noProof="1">
                <a:solidFill>
                  <a:schemeClr val="accent5">
                    <a:lumMod val="10000"/>
                  </a:schemeClr>
                </a:solidFill>
                <a:cs typeface="Times New Roman" panose="02020603050405020304" pitchFamily="18" charset="0"/>
              </a:rPr>
              <a:t>—</a:t>
            </a:r>
            <a:r>
              <a:rPr lang="zh-CN" altLang="en-US" sz="2700" noProof="1">
                <a:solidFill>
                  <a:schemeClr val="accent5">
                    <a:lumMod val="10000"/>
                  </a:schemeClr>
                </a:solidFill>
                <a:latin typeface="黑体" panose="02010609060101010101" pitchFamily="49" charset="-122"/>
              </a:rPr>
              <a:t>差动变压器式传感器</a:t>
            </a:r>
            <a:endParaRPr lang="zh-CN" altLang="en-US" sz="2700" noProof="1">
              <a:solidFill>
                <a:schemeClr val="accent5">
                  <a:lumMod val="10000"/>
                </a:schemeClr>
              </a:solidFill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41987" name="文本占位符 439298"/>
          <p:cNvSpPr>
            <a:spLocks noGrp="1" noChangeArrowheads="1"/>
          </p:cNvSpPr>
          <p:nvPr>
            <p:ph idx="1"/>
          </p:nvPr>
        </p:nvSpPr>
        <p:spPr>
          <a:xfrm>
            <a:off x="1263473" y="2602706"/>
            <a:ext cx="6804422" cy="2878046"/>
          </a:xfrm>
        </p:spPr>
        <p:txBody>
          <a:bodyPr/>
          <a:lstStyle/>
          <a:p>
            <a:pPr>
              <a:lnSpc>
                <a:spcPct val="14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dirty="0">
                <a:latin typeface="黑体" panose="02010609060101010101" pitchFamily="49" charset="-122"/>
              </a:rPr>
              <a:t>互感传感器本身就是变压器，有一次绕组和二次绕组。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一次侧接入激励电源</a:t>
            </a:r>
            <a:r>
              <a:rPr lang="zh-CN" altLang="en-US" sz="1800" dirty="0">
                <a:latin typeface="黑体" panose="02010609060101010101" pitchFamily="49" charset="-122"/>
              </a:rPr>
              <a:t>后，二次侧将因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互感而产生电压输出</a:t>
            </a:r>
            <a:r>
              <a:rPr lang="zh-CN" altLang="en-US" sz="1800" dirty="0">
                <a:latin typeface="黑体" panose="02010609060101010101" pitchFamily="49" charset="-122"/>
              </a:rPr>
              <a:t>。当绕组间互感随被测量变化时，输出电压将产生相应的变化。这种传感器二次绕组一般有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两个</a:t>
            </a:r>
            <a:r>
              <a:rPr lang="zh-CN" altLang="en-US" sz="1800" dirty="0">
                <a:latin typeface="黑体" panose="02010609060101010101" pitchFamily="49" charset="-122"/>
              </a:rPr>
              <a:t>，接线方式又是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差动</a:t>
            </a:r>
            <a:r>
              <a:rPr lang="zh-CN" altLang="en-US" sz="1800" dirty="0">
                <a:latin typeface="黑体" panose="02010609060101010101" pitchFamily="49" charset="-122"/>
              </a:rPr>
              <a:t>的，故又称为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差动变压器</a:t>
            </a:r>
            <a:r>
              <a:rPr lang="zh-CN" altLang="en-US" sz="1800" dirty="0">
                <a:latin typeface="黑体" panose="02010609060101010101" pitchFamily="49" charset="-122"/>
              </a:rPr>
              <a:t>式传感器。其结构形式较多，在非电量测量中，常采用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螺线管式</a:t>
            </a:r>
            <a:r>
              <a:rPr lang="zh-CN" altLang="en-US" sz="1800" dirty="0">
                <a:latin typeface="黑体" panose="02010609060101010101" pitchFamily="49" charset="-122"/>
              </a:rPr>
              <a:t>差动变压器。</a:t>
            </a:r>
            <a:r>
              <a:rPr lang="zh-CN" altLang="en-US" sz="1800" dirty="0">
                <a:solidFill>
                  <a:srgbClr val="FFFF00"/>
                </a:solidFill>
                <a:latin typeface="黑体" panose="02010609060101010101" pitchFamily="49" charset="-122"/>
              </a:rPr>
              <a:t>   </a:t>
            </a:r>
            <a:endParaRPr lang="zh-CN" altLang="en-US" sz="1800" dirty="0">
              <a:solidFill>
                <a:srgbClr val="FFFF00"/>
              </a:solidFill>
              <a:latin typeface="黑体" panose="02010609060101010101" pitchFamily="49" charset="-122"/>
            </a:endParaRPr>
          </a:p>
        </p:txBody>
      </p:sp>
      <p:sp>
        <p:nvSpPr>
          <p:cNvPr id="41988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CC783E3-E015-4F84-B659-973F06B49347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440322"/>
          <p:cNvSpPr>
            <a:spLocks noGrp="1"/>
          </p:cNvSpPr>
          <p:nvPr>
            <p:ph type="title"/>
          </p:nvPr>
        </p:nvSpPr>
        <p:spPr>
          <a:xfrm>
            <a:off x="2541013" y="1399204"/>
            <a:ext cx="3894535" cy="320278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 工作原理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文本框 440327"/>
          <p:cNvSpPr txBox="1"/>
          <p:nvPr/>
        </p:nvSpPr>
        <p:spPr>
          <a:xfrm>
            <a:off x="5107480" y="4840439"/>
            <a:ext cx="3030141" cy="299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2-66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螺线管式差动变压器原理图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013" name="图片 44033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75" y="2235070"/>
            <a:ext cx="2915841" cy="214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8" name="直接连接符 440341"/>
          <p:cNvSpPr>
            <a:spLocks noChangeShapeType="1"/>
          </p:cNvSpPr>
          <p:nvPr/>
        </p:nvSpPr>
        <p:spPr bwMode="auto">
          <a:xfrm flipH="1" flipV="1">
            <a:off x="3607594" y="5104210"/>
            <a:ext cx="161925" cy="27027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3019" name="直接连接符 440342"/>
          <p:cNvSpPr>
            <a:spLocks noChangeShapeType="1"/>
          </p:cNvSpPr>
          <p:nvPr/>
        </p:nvSpPr>
        <p:spPr bwMode="auto">
          <a:xfrm flipH="1" flipV="1">
            <a:off x="4201716" y="5104210"/>
            <a:ext cx="0" cy="27027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302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BBCFC7-3842-4717-BC71-C1BE84A18F32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graphicFrame>
        <p:nvGraphicFramePr>
          <p:cNvPr id="15" name="对象 440326"/>
          <p:cNvGraphicFramePr>
            <a:graphicFrameLocks noChangeAspect="1"/>
          </p:cNvGraphicFramePr>
          <p:nvPr/>
        </p:nvGraphicFramePr>
        <p:xfrm>
          <a:off x="5274169" y="2415145"/>
          <a:ext cx="2282429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2649855" imgH="3330575" progId="Visio.Drawing.11">
                  <p:embed/>
                </p:oleObj>
              </mc:Choice>
              <mc:Fallback>
                <p:oleObj name="" r:id="rId2" imgW="2649855" imgH="3330575" progId="Visio.Drawing.11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4169" y="2415145"/>
                        <a:ext cx="2282429" cy="194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601283" y="4827275"/>
            <a:ext cx="3072976" cy="299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3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2-65</a:t>
            </a:r>
            <a:r>
              <a:rPr lang="zh-CN" altLang="en-US" sz="13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螺线管式差动变压器的结构图</a:t>
            </a:r>
            <a:endParaRPr lang="zh-CN" altLang="en-US" sz="13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6944" y="1524252"/>
            <a:ext cx="1728417" cy="1781786"/>
          </a:xfrm>
          <a:prstGeom prst="wedgeRoundRectCallout">
            <a:avLst>
              <a:gd name="adj1" fmla="val 63364"/>
              <a:gd name="adj2" fmla="val 422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108839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lang="zh-CN" altLang="en-US" sz="1350" dirty="0">
                <a:solidFill>
                  <a:srgbClr val="000000"/>
                </a:solidFill>
              </a:rPr>
              <a:t>图</a:t>
            </a:r>
            <a:r>
              <a:rPr lang="en-US" altLang="zh-CN" sz="1350" dirty="0">
                <a:solidFill>
                  <a:srgbClr val="000000"/>
                </a:solidFill>
              </a:rPr>
              <a:t>2-65</a:t>
            </a:r>
            <a:r>
              <a:rPr lang="zh-CN" altLang="en-US" sz="1350" dirty="0">
                <a:solidFill>
                  <a:srgbClr val="000000"/>
                </a:solidFill>
              </a:rPr>
              <a:t>是螺线管式差动变压器的结构，它主要由一个一次绕组、两个二次绕组、活动衔铁及导磁外壳组成。</a:t>
            </a:r>
            <a:endParaRPr lang="zh-CN" altLang="en-US" sz="1350" dirty="0">
              <a:solidFill>
                <a:srgbClr val="00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7056686" y="1593308"/>
            <a:ext cx="1355737" cy="938606"/>
          </a:xfrm>
          <a:prstGeom prst="wedgeRoundRectCallout">
            <a:avLst>
              <a:gd name="adj1" fmla="val -31259"/>
              <a:gd name="adj2" fmla="val 872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1088390"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lang="zh-CN" altLang="en-US" sz="1350" dirty="0">
                <a:solidFill>
                  <a:srgbClr val="000000"/>
                </a:solidFill>
              </a:rPr>
              <a:t>图</a:t>
            </a:r>
            <a:r>
              <a:rPr lang="en-US" altLang="zh-CN" sz="1350" dirty="0">
                <a:solidFill>
                  <a:srgbClr val="000000"/>
                </a:solidFill>
              </a:rPr>
              <a:t>2-66</a:t>
            </a:r>
            <a:r>
              <a:rPr lang="zh-CN" altLang="en-US" sz="1350" dirty="0">
                <a:solidFill>
                  <a:srgbClr val="000000"/>
                </a:solidFill>
              </a:rPr>
              <a:t>是理想的螺线管式差动变压器的原理图</a:t>
            </a:r>
            <a:endParaRPr lang="zh-CN" altLang="en-US" sz="135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010" name="组合 427009"/>
          <p:cNvGrpSpPr/>
          <p:nvPr/>
        </p:nvGrpSpPr>
        <p:grpSpPr bwMode="auto">
          <a:xfrm>
            <a:off x="1763316" y="3429000"/>
            <a:ext cx="5886450" cy="1823880"/>
            <a:chOff x="2880" y="3468"/>
            <a:chExt cx="6015" cy="1705"/>
          </a:xfrm>
        </p:grpSpPr>
        <p:graphicFrame>
          <p:nvGraphicFramePr>
            <p:cNvPr id="24578" name="对象 427010"/>
            <p:cNvGraphicFramePr>
              <a:graphicFrameLocks noChangeAspect="1"/>
            </p:cNvGraphicFramePr>
            <p:nvPr/>
          </p:nvGraphicFramePr>
          <p:xfrm>
            <a:off x="2880" y="3468"/>
            <a:ext cx="6015" cy="1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7562850" imgH="1537335" progId="">
                    <p:embed/>
                  </p:oleObj>
                </mc:Choice>
                <mc:Fallback>
                  <p:oleObj name="" r:id="rId1" imgW="7562850" imgH="1537335" progId="">
                    <p:embed/>
                    <p:pic>
                      <p:nvPicPr>
                        <p:cNvPr id="0" name="图片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" y="3468"/>
                          <a:ext cx="6015" cy="1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91" name="文本框 427011"/>
            <p:cNvSpPr txBox="1"/>
            <p:nvPr/>
          </p:nvSpPr>
          <p:spPr>
            <a:xfrm>
              <a:off x="3929" y="4872"/>
              <a:ext cx="4084" cy="301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defTabSz="0">
                <a:buFont typeface="Arial" panose="020B0604020202020204" pitchFamily="34" charset="0"/>
                <a:buNone/>
                <a:tabLst>
                  <a:tab pos="3486150" algn="l"/>
                </a:tabLst>
              </a:pPr>
              <a:r>
                <a:rPr lang="en-US" altLang="zh-CN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1500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电感式传感器工作原理框图</a:t>
              </a:r>
              <a:endPara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7013" name="标题 427012"/>
          <p:cNvSpPr>
            <a:spLocks noGrp="1"/>
          </p:cNvSpPr>
          <p:nvPr>
            <p:ph type="title"/>
          </p:nvPr>
        </p:nvSpPr>
        <p:spPr>
          <a:xfrm>
            <a:off x="2276475" y="1369219"/>
            <a:ext cx="4505325" cy="385763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电感式传感器</a:t>
            </a:r>
            <a:r>
              <a:rPr lang="zh-CN" altLang="en-US" sz="2250" b="1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250" b="1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7014" name="内容占位符 427013"/>
          <p:cNvSpPr>
            <a:spLocks noGrp="1" noChangeArrowheads="1"/>
          </p:cNvSpPr>
          <p:nvPr>
            <p:ph idx="1"/>
          </p:nvPr>
        </p:nvSpPr>
        <p:spPr>
          <a:xfrm>
            <a:off x="899114" y="1863233"/>
            <a:ext cx="6881300" cy="1835944"/>
          </a:xfrm>
        </p:spPr>
        <p:txBody>
          <a:bodyPr/>
          <a:lstStyle/>
          <a:p>
            <a:pPr marL="609600" indent="-609600">
              <a:lnSpc>
                <a:spcPct val="14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dirty="0">
                <a:latin typeface="黑体" panose="02010609060101010101" pitchFamily="49" charset="-122"/>
              </a:rPr>
              <a:t>电感传感器的基本原理是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电磁感应原理</a:t>
            </a:r>
            <a:r>
              <a:rPr lang="zh-CN" altLang="en-US" sz="1800" dirty="0">
                <a:latin typeface="黑体" panose="02010609060101010101" pitchFamily="49" charset="-122"/>
              </a:rPr>
              <a:t>。利用电磁感应将被测非电量</a:t>
            </a:r>
            <a:r>
              <a:rPr lang="en-US" altLang="zh-CN" sz="1800" dirty="0">
                <a:latin typeface="黑体" panose="02010609060101010101" pitchFamily="49" charset="-122"/>
              </a:rPr>
              <a:t>(</a:t>
            </a:r>
            <a:r>
              <a:rPr lang="zh-CN" altLang="en-US" sz="1800" dirty="0">
                <a:latin typeface="黑体" panose="02010609060101010101" pitchFamily="49" charset="-122"/>
              </a:rPr>
              <a:t>如压力、位移等</a:t>
            </a:r>
            <a:r>
              <a:rPr lang="en-US" altLang="zh-CN" sz="1800" dirty="0">
                <a:latin typeface="黑体" panose="02010609060101010101" pitchFamily="49" charset="-122"/>
              </a:rPr>
              <a:t>)</a:t>
            </a:r>
            <a:r>
              <a:rPr lang="zh-CN" altLang="en-US" sz="1800" dirty="0">
                <a:latin typeface="黑体" panose="02010609060101010101" pitchFamily="49" charset="-122"/>
              </a:rPr>
              <a:t>转换成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电感量</a:t>
            </a:r>
            <a:r>
              <a:rPr lang="zh-CN" altLang="en-US" sz="1800" dirty="0">
                <a:latin typeface="黑体" panose="02010609060101010101" pitchFamily="49" charset="-122"/>
              </a:rPr>
              <a:t>的变化输出。再经测量转换电路，将电感量的变化转换为电压或电流的变化，来实现非电量电测的。如图</a:t>
            </a:r>
            <a:r>
              <a:rPr lang="en-US" altLang="zh-CN" sz="1800" dirty="0">
                <a:latin typeface="黑体" panose="02010609060101010101" pitchFamily="49" charset="-122"/>
              </a:rPr>
              <a:t>2-58</a:t>
            </a:r>
            <a:r>
              <a:rPr lang="zh-CN" altLang="en-US" sz="1800" dirty="0">
                <a:latin typeface="黑体" panose="02010609060101010101" pitchFamily="49" charset="-122"/>
              </a:rPr>
              <a:t>为电感式传感器工作原理框图。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24582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8D2DCEB-636E-4FB8-85F9-8D432EAA6732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2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1" name="对象 440326"/>
          <p:cNvGraphicFramePr>
            <a:graphicFrameLocks noChangeAspect="1"/>
          </p:cNvGraphicFramePr>
          <p:nvPr/>
        </p:nvGraphicFramePr>
        <p:xfrm>
          <a:off x="1007140" y="2349796"/>
          <a:ext cx="2282429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649855" imgH="3330575" progId="Visio.Drawing.11">
                  <p:embed/>
                </p:oleObj>
              </mc:Choice>
              <mc:Fallback>
                <p:oleObj name="" r:id="rId1" imgW="2649855" imgH="3330575" progId="Visio.Drawing.11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140" y="2349796"/>
                        <a:ext cx="2282429" cy="194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22" name="文本框 440321"/>
          <p:cNvSpPr txBox="1">
            <a:spLocks noChangeArrowheads="1"/>
          </p:cNvSpPr>
          <p:nvPr/>
        </p:nvSpPr>
        <p:spPr bwMode="auto">
          <a:xfrm>
            <a:off x="3720179" y="2025169"/>
            <a:ext cx="4200629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若工艺上保证变压器结构完全对称，当活动衔铁处于初始平衡位置时，必然会使两二次绕组磁回路的磁阻相等，磁通相同，互感系数</a:t>
            </a:r>
            <a:r>
              <a:rPr lang="en-US" altLang="zh-CN" sz="1500" i="1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M</a:t>
            </a:r>
            <a:r>
              <a:rPr lang="en-US" altLang="zh-CN" sz="1500" baseline="-300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1</a:t>
            </a:r>
            <a:r>
              <a:rPr lang="en-US" altLang="zh-CN" sz="15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=</a:t>
            </a:r>
            <a:r>
              <a:rPr lang="en-US" altLang="zh-CN" sz="1500" i="1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M</a:t>
            </a:r>
            <a:r>
              <a:rPr lang="en-US" altLang="zh-CN" sz="1500" baseline="-300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2</a:t>
            </a:r>
            <a:r>
              <a:rPr lang="en-US" altLang="zh-CN" sz="15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=</a:t>
            </a:r>
            <a:r>
              <a:rPr lang="en-US" altLang="zh-CN" sz="1500" i="1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M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，根据电磁感应原理，由于两二次绕组反向串联，因而差动变压器输出电压为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1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2" name="标题 440322"/>
          <p:cNvSpPr>
            <a:spLocks noGrp="1"/>
          </p:cNvSpPr>
          <p:nvPr>
            <p:ph type="title"/>
          </p:nvPr>
        </p:nvSpPr>
        <p:spPr>
          <a:xfrm>
            <a:off x="2541013" y="1399204"/>
            <a:ext cx="3894535" cy="320278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 工作原理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文本框 440327"/>
          <p:cNvSpPr txBox="1"/>
          <p:nvPr/>
        </p:nvSpPr>
        <p:spPr>
          <a:xfrm>
            <a:off x="600688" y="4630677"/>
            <a:ext cx="3030141" cy="299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2-66 </a:t>
            </a:r>
            <a:r>
              <a:rPr lang="zh-CN" altLang="en-US" sz="13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螺线管式差动变压器原理图</a:t>
            </a:r>
            <a:endParaRPr lang="zh-CN" altLang="en-US" sz="13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3014" name="对象 440337"/>
          <p:cNvGraphicFramePr/>
          <p:nvPr/>
        </p:nvGraphicFramePr>
        <p:xfrm>
          <a:off x="4517987" y="4076922"/>
          <a:ext cx="1727597" cy="43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01065" imgH="228600" progId="Equation.DSMT4">
                  <p:embed/>
                </p:oleObj>
              </mc:Choice>
              <mc:Fallback>
                <p:oleObj name="" r:id="rId3" imgW="901065" imgH="2286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7987" y="4076922"/>
                        <a:ext cx="1727597" cy="43576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8" name="直接连接符 440341"/>
          <p:cNvSpPr>
            <a:spLocks noChangeShapeType="1"/>
          </p:cNvSpPr>
          <p:nvPr/>
        </p:nvSpPr>
        <p:spPr bwMode="auto">
          <a:xfrm flipH="1" flipV="1">
            <a:off x="3607594" y="5104210"/>
            <a:ext cx="161925" cy="27027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3019" name="直接连接符 440342"/>
          <p:cNvSpPr>
            <a:spLocks noChangeShapeType="1"/>
          </p:cNvSpPr>
          <p:nvPr/>
        </p:nvSpPr>
        <p:spPr bwMode="auto">
          <a:xfrm flipH="1" flipV="1">
            <a:off x="4201716" y="5104210"/>
            <a:ext cx="0" cy="27027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3020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BBCFC7-3842-4717-BC71-C1BE84A18F32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842065" y="4724931"/>
            <a:ext cx="1998482" cy="938606"/>
          </a:xfrm>
          <a:prstGeom prst="wedgeRoundRectCallout">
            <a:avLst>
              <a:gd name="adj1" fmla="val -11182"/>
              <a:gd name="adj2" fmla="val -702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108839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lang="zh-CN" altLang="zh-CN" sz="1500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二次绕组</a:t>
            </a:r>
            <a:r>
              <a:rPr lang="en-US" altLang="zh-CN" sz="1500" i="1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N</a:t>
            </a:r>
            <a:r>
              <a:rPr lang="en-US" altLang="zh-CN" sz="1500" kern="100" baseline="-250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21</a:t>
            </a:r>
            <a:r>
              <a:rPr lang="en-US" altLang="zh-CN" sz="1500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 </a:t>
            </a:r>
            <a:r>
              <a:rPr lang="zh-CN" altLang="en-US" sz="1500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、</a:t>
            </a:r>
            <a:r>
              <a:rPr lang="en-US" altLang="zh-CN" sz="1500" i="1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N</a:t>
            </a:r>
            <a:r>
              <a:rPr lang="en-US" altLang="zh-CN" sz="1500" kern="100" baseline="-250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22</a:t>
            </a:r>
            <a:r>
              <a:rPr lang="zh-CN" altLang="zh-CN" sz="1500" kern="100" dirty="0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/>
              </a:rPr>
              <a:t>中产生的感应电动势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74141" y="2835127"/>
            <a:ext cx="483412" cy="9718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33502" y="2943200"/>
            <a:ext cx="216052" cy="7559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6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左大括号 441345"/>
          <p:cNvSpPr/>
          <p:nvPr/>
        </p:nvSpPr>
        <p:spPr bwMode="auto">
          <a:xfrm>
            <a:off x="1331332" y="2347913"/>
            <a:ext cx="216694" cy="1081088"/>
          </a:xfrm>
          <a:prstGeom prst="leftBrace">
            <a:avLst>
              <a:gd name="adj1" fmla="val 41390"/>
              <a:gd name="adj2" fmla="val 50000"/>
            </a:avLst>
          </a:prstGeom>
          <a:solidFill>
            <a:srgbClr val="00B0F0"/>
          </a:solidFill>
          <a:ln w="19050">
            <a:solidFill>
              <a:srgbClr val="7575D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1347" name="文本框 441346"/>
          <p:cNvSpPr txBox="1">
            <a:spLocks noChangeArrowheads="1"/>
          </p:cNvSpPr>
          <p:nvPr/>
        </p:nvSpPr>
        <p:spPr bwMode="auto">
          <a:xfrm>
            <a:off x="1547813" y="2240756"/>
            <a:ext cx="226814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Clr>
                <a:srgbClr val="7575D1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当活动衔铁向二次绕组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15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方向（</a:t>
            </a:r>
            <a:r>
              <a:rPr lang="zh-CN" altLang="en-US" sz="15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）移动时</a:t>
            </a:r>
            <a:r>
              <a:rPr lang="zh-CN" altLang="en-US" sz="15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5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1348" name="文本框 441347"/>
          <p:cNvSpPr txBox="1">
            <a:spLocks noChangeArrowheads="1"/>
          </p:cNvSpPr>
          <p:nvPr/>
        </p:nvSpPr>
        <p:spPr bwMode="auto">
          <a:xfrm>
            <a:off x="1601521" y="2943143"/>
            <a:ext cx="216028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Clr>
                <a:srgbClr val="7575D1"/>
              </a:buClr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当活动衔铁向二次绕组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15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22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方向（</a:t>
            </a:r>
            <a:r>
              <a:rPr lang="zh-CN" altLang="en-US" sz="15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向下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）移动时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4036" name="对象 441351"/>
          <p:cNvGraphicFramePr/>
          <p:nvPr/>
        </p:nvGraphicFramePr>
        <p:xfrm>
          <a:off x="1439466" y="1323337"/>
          <a:ext cx="3435083" cy="321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981200" imgH="228600" progId="Equation.DSMT4">
                  <p:embed/>
                </p:oleObj>
              </mc:Choice>
              <mc:Fallback>
                <p:oleObj name="" r:id="rId1" imgW="1981200" imgH="2286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466" y="1323337"/>
                        <a:ext cx="3435083" cy="32175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对象 441353"/>
          <p:cNvGraphicFramePr/>
          <p:nvPr/>
        </p:nvGraphicFramePr>
        <p:xfrm>
          <a:off x="4031952" y="1755285"/>
          <a:ext cx="3455972" cy="304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981200" imgH="228600" progId="Equation.DSMT4">
                  <p:embed/>
                </p:oleObj>
              </mc:Choice>
              <mc:Fallback>
                <p:oleObj name="" r:id="rId3" imgW="1981200" imgH="2286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1952" y="1755285"/>
                        <a:ext cx="3455972" cy="30416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56" name="对象 441355"/>
          <p:cNvGraphicFramePr/>
          <p:nvPr/>
        </p:nvGraphicFramePr>
        <p:xfrm>
          <a:off x="4193381" y="2633663"/>
          <a:ext cx="28575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108200" imgH="228600" progId="Equation.DSMT4">
                  <p:embed/>
                </p:oleObj>
              </mc:Choice>
              <mc:Fallback>
                <p:oleObj name="" r:id="rId5" imgW="2108200" imgH="2286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381" y="2633663"/>
                        <a:ext cx="2857500" cy="309563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58" name="对象 441357"/>
          <p:cNvGraphicFramePr/>
          <p:nvPr/>
        </p:nvGraphicFramePr>
        <p:xfrm>
          <a:off x="4193992" y="3590981"/>
          <a:ext cx="3031559" cy="294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2019300" imgH="228600" progId="Equation.DSMT4">
                  <p:embed/>
                </p:oleObj>
              </mc:Choice>
              <mc:Fallback>
                <p:oleObj name="" r:id="rId7" imgW="2019300" imgH="228600" progId="Equation.DSMT4">
                  <p:embed/>
                  <p:pic>
                    <p:nvPicPr>
                      <p:cNvPr id="0" name="图片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992" y="3590981"/>
                        <a:ext cx="3031559" cy="29402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59" name="对象 441358"/>
          <p:cNvGraphicFramePr/>
          <p:nvPr/>
        </p:nvGraphicFramePr>
        <p:xfrm>
          <a:off x="4193465" y="2240886"/>
          <a:ext cx="1080788" cy="264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9" imgW="862965" imgH="228600" progId="Equation.DSMT4">
                  <p:embed/>
                </p:oleObj>
              </mc:Choice>
              <mc:Fallback>
                <p:oleObj name="" r:id="rId9" imgW="862965" imgH="228600" progId="Equation.DSMT4">
                  <p:embed/>
                  <p:pic>
                    <p:nvPicPr>
                      <p:cNvPr id="0" name="图片 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465" y="2240886"/>
                        <a:ext cx="1080788" cy="26478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60" name="对象 441359"/>
          <p:cNvGraphicFramePr/>
          <p:nvPr/>
        </p:nvGraphicFramePr>
        <p:xfrm>
          <a:off x="5381625" y="2240969"/>
          <a:ext cx="971550" cy="27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876300" imgH="228600" progId="Equation.DSMT4">
                  <p:embed/>
                </p:oleObj>
              </mc:Choice>
              <mc:Fallback>
                <p:oleObj name="" r:id="rId11" imgW="876300" imgH="228600" progId="Equation.DSMT4">
                  <p:embed/>
                  <p:pic>
                    <p:nvPicPr>
                      <p:cNvPr id="0" name="图片 6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5" y="2240969"/>
                        <a:ext cx="971550" cy="2702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61" name="对象 441360"/>
          <p:cNvGraphicFramePr/>
          <p:nvPr/>
        </p:nvGraphicFramePr>
        <p:xfrm>
          <a:off x="4193381" y="3105363"/>
          <a:ext cx="1126331" cy="30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3" imgW="850900" imgH="228600" progId="Equation.DSMT4">
                  <p:embed/>
                </p:oleObj>
              </mc:Choice>
              <mc:Fallback>
                <p:oleObj name="" r:id="rId13" imgW="850900" imgH="228600" progId="Equation.DSMT4">
                  <p:embed/>
                  <p:pic>
                    <p:nvPicPr>
                      <p:cNvPr id="0" name="图片 7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381" y="3105363"/>
                        <a:ext cx="1126331" cy="30241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1362" name="对象 441361"/>
          <p:cNvGraphicFramePr/>
          <p:nvPr/>
        </p:nvGraphicFramePr>
        <p:xfrm>
          <a:off x="5544318" y="3105122"/>
          <a:ext cx="1187689" cy="302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5" imgW="862965" imgH="228600" progId="Equation.DSMT4">
                  <p:embed/>
                </p:oleObj>
              </mc:Choice>
              <mc:Fallback>
                <p:oleObj name="" r:id="rId15" imgW="862965" imgH="228600" progId="Equation.DSMT4">
                  <p:embed/>
                  <p:pic>
                    <p:nvPicPr>
                      <p:cNvPr id="0" name="图片 8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4318" y="3105122"/>
                        <a:ext cx="1187689" cy="302530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4" name="矩形 441363"/>
          <p:cNvSpPr>
            <a:spLocks noChangeArrowheads="1"/>
          </p:cNvSpPr>
          <p:nvPr/>
        </p:nvSpPr>
        <p:spPr bwMode="auto">
          <a:xfrm>
            <a:off x="5166123" y="1256720"/>
            <a:ext cx="1974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65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一次绕组激励电流</a:t>
            </a:r>
            <a:r>
              <a:rPr lang="zh-CN" altLang="en-US" sz="1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45" name="直接连接符 441364"/>
          <p:cNvSpPr>
            <a:spLocks noChangeShapeType="1"/>
          </p:cNvSpPr>
          <p:nvPr/>
        </p:nvSpPr>
        <p:spPr bwMode="auto">
          <a:xfrm flipH="1">
            <a:off x="4787504" y="1431131"/>
            <a:ext cx="432197" cy="0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046" name="矩形 441366"/>
          <p:cNvSpPr>
            <a:spLocks noChangeArrowheads="1"/>
          </p:cNvSpPr>
          <p:nvPr/>
        </p:nvSpPr>
        <p:spPr bwMode="auto">
          <a:xfrm>
            <a:off x="1439466" y="1755194"/>
            <a:ext cx="2487930" cy="34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差动变压器输出电压为：</a:t>
            </a:r>
            <a:endParaRPr lang="zh-CN" altLang="en-US" sz="165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41368" name="对象 441367"/>
          <p:cNvGraphicFramePr/>
          <p:nvPr/>
        </p:nvGraphicFramePr>
        <p:xfrm>
          <a:off x="6840547" y="2240886"/>
          <a:ext cx="1072347" cy="264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7" imgW="850900" imgH="228600" progId="Equation.DSMT4">
                  <p:embed/>
                </p:oleObj>
              </mc:Choice>
              <mc:Fallback>
                <p:oleObj name="" r:id="rId17" imgW="850900" imgH="228600" progId="Equation.DSMT4">
                  <p:embed/>
                  <p:pic>
                    <p:nvPicPr>
                      <p:cNvPr id="0" name="图片 9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0547" y="2240886"/>
                        <a:ext cx="1072347" cy="26478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1369" name="文本框 441368"/>
          <p:cNvSpPr txBox="1">
            <a:spLocks noChangeArrowheads="1"/>
          </p:cNvSpPr>
          <p:nvPr/>
        </p:nvSpPr>
        <p:spPr bwMode="auto">
          <a:xfrm>
            <a:off x="6360557" y="2187392"/>
            <a:ext cx="411956" cy="34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di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</a:t>
            </a:r>
            <a:endParaRPr lang="zh-CN" altLang="en-US" sz="16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41370" name="对象 441369"/>
          <p:cNvGraphicFramePr/>
          <p:nvPr/>
        </p:nvGraphicFramePr>
        <p:xfrm>
          <a:off x="4895850" y="4078104"/>
          <a:ext cx="1572816" cy="348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9" imgW="1028700" imgH="228600" progId="Equation.DSMT4">
                  <p:embed/>
                </p:oleObj>
              </mc:Choice>
              <mc:Fallback>
                <p:oleObj name="" r:id="rId19" imgW="1028700" imgH="228600" progId="Equation.DSMT4">
                  <p:embed/>
                  <p:pic>
                    <p:nvPicPr>
                      <p:cNvPr id="0" name="图片 10"/>
                      <p:cNvPicPr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850" y="4078104"/>
                        <a:ext cx="1572816" cy="348853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50" name="对象 441371"/>
          <p:cNvGraphicFramePr>
            <a:graphicFrameLocks noChangeAspect="1"/>
          </p:cNvGraphicFramePr>
          <p:nvPr/>
        </p:nvGraphicFramePr>
        <p:xfrm>
          <a:off x="1362075" y="3483769"/>
          <a:ext cx="2282429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21" imgW="2649855" imgH="3330575" progId="Visio.Drawing.11">
                  <p:embed/>
                </p:oleObj>
              </mc:Choice>
              <mc:Fallback>
                <p:oleObj name="" r:id="rId21" imgW="2649855" imgH="3330575" progId="Visio.Drawing.11">
                  <p:embed/>
                  <p:pic>
                    <p:nvPicPr>
                      <p:cNvPr id="0" name="图片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3483769"/>
                        <a:ext cx="2282429" cy="194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3" name="文本框 441372"/>
          <p:cNvSpPr txBox="1"/>
          <p:nvPr/>
        </p:nvSpPr>
        <p:spPr>
          <a:xfrm>
            <a:off x="765786" y="5343738"/>
            <a:ext cx="3158728" cy="32194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2-66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螺线管式差动变压器原理图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1374" name="圆角矩形标注 441373"/>
          <p:cNvSpPr/>
          <p:nvPr/>
        </p:nvSpPr>
        <p:spPr>
          <a:xfrm>
            <a:off x="4410288" y="4646298"/>
            <a:ext cx="2570560" cy="1004355"/>
          </a:xfrm>
          <a:prstGeom prst="wedgeRoundRectCallout">
            <a:avLst>
              <a:gd name="adj1" fmla="val -10051"/>
              <a:gd name="adj2" fmla="val -83125"/>
              <a:gd name="adj3" fmla="val 16667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正负号表示输出电压与激励电压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同相</a:t>
            </a:r>
            <a:r>
              <a:rPr lang="zh-CN" altLang="en-US" sz="18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或</a:t>
            </a:r>
            <a:r>
              <a:rPr lang="zh-CN" altLang="en-US" sz="180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反相</a:t>
            </a:r>
            <a:endParaRPr lang="zh-CN" altLang="en-US" sz="1800" noProof="1">
              <a:solidFill>
                <a:srgbClr val="CC00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1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1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1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1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1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1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1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1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1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1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1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1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1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1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1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1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1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1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1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1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1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1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1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1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1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1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347" grpId="0"/>
      <p:bldP spid="441348" grpId="0"/>
      <p:bldP spid="441369" grpId="0"/>
      <p:bldP spid="44137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442369"/>
          <p:cNvSpPr>
            <a:spLocks noGrp="1"/>
          </p:cNvSpPr>
          <p:nvPr>
            <p:ph type="title"/>
          </p:nvPr>
        </p:nvSpPr>
        <p:spPr>
          <a:xfrm>
            <a:off x="2437210" y="1415867"/>
            <a:ext cx="4269581" cy="364331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零点残余电压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2371" name="内容占位符 442370"/>
          <p:cNvSpPr>
            <a:spLocks noGrp="1" noChangeArrowheads="1"/>
          </p:cNvSpPr>
          <p:nvPr>
            <p:ph idx="1"/>
          </p:nvPr>
        </p:nvSpPr>
        <p:spPr>
          <a:xfrm>
            <a:off x="845184" y="1907465"/>
            <a:ext cx="3798337" cy="3461385"/>
          </a:xfr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/>
              <a:t>应该指出的是，当衔铁处于初始平衡位置时，变压器的输出并不等于零，而是有一个很小的电压输出，如图</a:t>
            </a:r>
            <a:r>
              <a:rPr lang="en-US" altLang="zh-CN" sz="1500" dirty="0"/>
              <a:t>2-67</a:t>
            </a:r>
            <a:r>
              <a:rPr lang="zh-CN" altLang="en-US" sz="1500" dirty="0"/>
              <a:t>所示，这个输出称为</a:t>
            </a:r>
            <a:r>
              <a:rPr lang="zh-CN" altLang="en-US" sz="1500" dirty="0">
                <a:solidFill>
                  <a:srgbClr val="CC0066"/>
                </a:solidFill>
              </a:rPr>
              <a:t>零点残余电压</a:t>
            </a:r>
            <a:r>
              <a:rPr lang="zh-CN" altLang="en-US" sz="1500" dirty="0"/>
              <a:t>。</a:t>
            </a:r>
            <a:endParaRPr lang="zh-CN" altLang="en-US" sz="1500" dirty="0"/>
          </a:p>
          <a:p>
            <a:pPr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/>
              <a:t>这主要是因为差动变压器的两个</a:t>
            </a:r>
            <a:r>
              <a:rPr lang="zh-CN" altLang="en-US" sz="1500" dirty="0">
                <a:solidFill>
                  <a:srgbClr val="CC0066"/>
                </a:solidFill>
              </a:rPr>
              <a:t>次级线圈的电气参数和几何尺寸的不对称</a:t>
            </a:r>
            <a:r>
              <a:rPr lang="zh-CN" altLang="en-US" sz="1500" dirty="0"/>
              <a:t>造成的。另外导磁材料存在</a:t>
            </a:r>
            <a:r>
              <a:rPr lang="zh-CN" altLang="en-US" sz="1500" dirty="0">
                <a:solidFill>
                  <a:srgbClr val="CC0066"/>
                </a:solidFill>
              </a:rPr>
              <a:t>铁损、不均质</a:t>
            </a:r>
            <a:r>
              <a:rPr lang="zh-CN" altLang="en-US" sz="1500" dirty="0"/>
              <a:t>，</a:t>
            </a:r>
            <a:r>
              <a:rPr lang="zh-CN" altLang="en-US" sz="1500" dirty="0">
                <a:solidFill>
                  <a:srgbClr val="CC0066"/>
                </a:solidFill>
              </a:rPr>
              <a:t>初级线圈有铜损耗电阻</a:t>
            </a:r>
            <a:r>
              <a:rPr lang="zh-CN" altLang="en-US" sz="1500" dirty="0"/>
              <a:t>，</a:t>
            </a:r>
            <a:r>
              <a:rPr lang="zh-CN" altLang="en-US" sz="1500" dirty="0">
                <a:solidFill>
                  <a:srgbClr val="CC0066"/>
                </a:solidFill>
              </a:rPr>
              <a:t>线圈间存在寄生电容</a:t>
            </a:r>
            <a:r>
              <a:rPr lang="zh-CN" altLang="en-US" sz="1500" dirty="0"/>
              <a:t>，这均使差动变压器输入电流与磁通不同相。可采用提高加工工艺精度，以及外电路补偿法来减小零点残余电压。</a:t>
            </a:r>
            <a:endParaRPr lang="zh-CN" altLang="en-US" sz="1500" dirty="0"/>
          </a:p>
        </p:txBody>
      </p:sp>
      <p:sp>
        <p:nvSpPr>
          <p:cNvPr id="32771" name="文本框 442372"/>
          <p:cNvSpPr txBox="1"/>
          <p:nvPr/>
        </p:nvSpPr>
        <p:spPr>
          <a:xfrm>
            <a:off x="4924425" y="4781763"/>
            <a:ext cx="2939653" cy="32194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2-67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差动变压器输出特性曲线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5060" name="图片 442374" descr="206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504" y="2025254"/>
            <a:ext cx="3213497" cy="261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33E742C-CB8B-4095-8AFD-20FD9A44E243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2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2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2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44340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26" y="3213710"/>
            <a:ext cx="253365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3394" name="文本框 443393"/>
          <p:cNvSpPr txBox="1">
            <a:spLocks noChangeArrowheads="1"/>
          </p:cNvSpPr>
          <p:nvPr/>
        </p:nvSpPr>
        <p:spPr bwMode="auto">
          <a:xfrm>
            <a:off x="1385971" y="1701617"/>
            <a:ext cx="496854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反相串联电路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直接把两个二次线圈反相串接 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43395" name="对象 443394"/>
          <p:cNvGraphicFramePr/>
          <p:nvPr/>
        </p:nvGraphicFramePr>
        <p:xfrm>
          <a:off x="6354430" y="1739330"/>
          <a:ext cx="1459706" cy="308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901065" imgH="228600" progId="Equation.DSMT4">
                  <p:embed/>
                </p:oleObj>
              </mc:Choice>
              <mc:Fallback>
                <p:oleObj name="" r:id="rId2" imgW="901065" imgH="2286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4430" y="1739330"/>
                        <a:ext cx="1459706" cy="3083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4" name="左大括号 443395"/>
          <p:cNvSpPr/>
          <p:nvPr/>
        </p:nvSpPr>
        <p:spPr bwMode="auto">
          <a:xfrm>
            <a:off x="1210950" y="1838538"/>
            <a:ext cx="175021" cy="726281"/>
          </a:xfrm>
          <a:prstGeom prst="leftBrace">
            <a:avLst>
              <a:gd name="adj1" fmla="val 26358"/>
              <a:gd name="adj2" fmla="val 50000"/>
            </a:avLst>
          </a:prstGeom>
          <a:solidFill>
            <a:srgbClr val="00B0F0"/>
          </a:solidFill>
          <a:ln w="19050">
            <a:solidFill>
              <a:srgbClr val="7575D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3397" name="文本框 443396"/>
          <p:cNvSpPr txBox="1">
            <a:spLocks noChangeArrowheads="1"/>
          </p:cNvSpPr>
          <p:nvPr/>
        </p:nvSpPr>
        <p:spPr bwMode="auto">
          <a:xfrm>
            <a:off x="1391754" y="2295525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桥路 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3398" name="文本框 443397"/>
          <p:cNvSpPr txBox="1">
            <a:spLocks noChangeArrowheads="1"/>
          </p:cNvSpPr>
          <p:nvPr/>
        </p:nvSpPr>
        <p:spPr bwMode="auto">
          <a:xfrm>
            <a:off x="2629113" y="2295525"/>
            <a:ext cx="5143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baseline="-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18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1800" baseline="-30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是桥臂电阻，</a:t>
            </a:r>
            <a:r>
              <a:rPr lang="en-US" altLang="zh-CN" sz="18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RP</a:t>
            </a: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是供调零用的电位器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9" name="标题 443398"/>
          <p:cNvSpPr>
            <a:spLocks noGrp="1"/>
          </p:cNvSpPr>
          <p:nvPr>
            <p:ph type="title"/>
          </p:nvPr>
        </p:nvSpPr>
        <p:spPr>
          <a:xfrm>
            <a:off x="2361223" y="1268016"/>
            <a:ext cx="4035028" cy="433388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+mj-ea"/>
              </a:rPr>
              <a:t>2.测量电路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+mj-ea"/>
            </a:endParaRPr>
          </a:p>
        </p:txBody>
      </p:sp>
      <p:sp>
        <p:nvSpPr>
          <p:cNvPr id="46088" name="矩形 443401"/>
          <p:cNvSpPr>
            <a:spLocks noChangeArrowheads="1"/>
          </p:cNvSpPr>
          <p:nvPr/>
        </p:nvSpPr>
        <p:spPr bwMode="auto">
          <a:xfrm>
            <a:off x="1143001" y="3261122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443403" name="对象 443402"/>
          <p:cNvGraphicFramePr/>
          <p:nvPr/>
        </p:nvGraphicFramePr>
        <p:xfrm>
          <a:off x="3718406" y="3429000"/>
          <a:ext cx="3887391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2590800" imgH="444500" progId="Equation.DSMT4">
                  <p:embed/>
                </p:oleObj>
              </mc:Choice>
              <mc:Fallback>
                <p:oleObj name="" r:id="rId4" imgW="2590800" imgH="4445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8406" y="3429000"/>
                        <a:ext cx="3887391" cy="671513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3405" name="对象 443404"/>
          <p:cNvGraphicFramePr/>
          <p:nvPr/>
        </p:nvGraphicFramePr>
        <p:xfrm>
          <a:off x="6138377" y="2673167"/>
          <a:ext cx="622539" cy="314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419100" imgH="228600" progId="Equation.DSMT4">
                  <p:embed/>
                </p:oleObj>
              </mc:Choice>
              <mc:Fallback>
                <p:oleObj name="" r:id="rId6" imgW="419100" imgH="2286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377" y="2673167"/>
                        <a:ext cx="622539" cy="31477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3406" name="矩形 443405"/>
          <p:cNvSpPr/>
          <p:nvPr/>
        </p:nvSpPr>
        <p:spPr>
          <a:xfrm>
            <a:off x="3167063" y="2673167"/>
            <a:ext cx="2269146" cy="55308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当不考虑电位器</a:t>
            </a:r>
            <a:r>
              <a:rPr lang="en-US" altLang="zh-CN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RP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3407" name="矩形 443406"/>
          <p:cNvSpPr>
            <a:spLocks noChangeArrowheads="1"/>
          </p:cNvSpPr>
          <p:nvPr/>
        </p:nvSpPr>
        <p:spPr bwMode="auto">
          <a:xfrm>
            <a:off x="5598248" y="2676876"/>
            <a:ext cx="486371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设</a:t>
            </a:r>
            <a:endParaRPr lang="zh-CN" altLang="en-US" sz="15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3408" name="矩形 443407"/>
          <p:cNvSpPr>
            <a:spLocks noChangeArrowheads="1"/>
          </p:cNvSpPr>
          <p:nvPr/>
        </p:nvSpPr>
        <p:spPr bwMode="auto">
          <a:xfrm>
            <a:off x="3168472" y="3040163"/>
            <a:ext cx="2159794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则输出电压为：              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3409" name="矩形标注 443408"/>
          <p:cNvSpPr/>
          <p:nvPr/>
        </p:nvSpPr>
        <p:spPr>
          <a:xfrm>
            <a:off x="3924300" y="4201095"/>
            <a:ext cx="5098256" cy="1388745"/>
          </a:xfrm>
          <a:prstGeom prst="wedgeRectCallout">
            <a:avLst>
              <a:gd name="adj1" fmla="val 4763"/>
              <a:gd name="adj2" fmla="val -63657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电桥输出是差动变压器输出的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1/2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，但其优点是可利用调零电位器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RP</a:t>
            </a:r>
            <a:r>
              <a:rPr lang="zh-CN" altLang="en-US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进行调零，不再需要另配调零电路。但由于差动变压器输出的是交流电压，若用交流电压表直接测量，只能反映衔铁位移的大小，而不能反映移动方向 </a:t>
            </a:r>
            <a:r>
              <a:rPr lang="en-US" altLang="zh-CN" sz="150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!</a:t>
            </a:r>
            <a:endParaRPr lang="en-US" altLang="zh-CN" sz="150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3411" name="文本框 443410"/>
          <p:cNvSpPr txBox="1"/>
          <p:nvPr/>
        </p:nvSpPr>
        <p:spPr>
          <a:xfrm>
            <a:off x="1439679" y="5285185"/>
            <a:ext cx="1601390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2-68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电桥电路 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7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58DAC3-CD67-4A5A-9AB0-3653FB45E2E4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70803" y="2595245"/>
          <a:ext cx="2282726" cy="194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2649855" imgH="3330575" progId="Visio.Drawing.11">
                  <p:embed/>
                </p:oleObj>
              </mc:Choice>
              <mc:Fallback>
                <p:oleObj name="" r:id="rId8" imgW="2649855" imgH="3330575" progId="Visio.Drawing.11">
                  <p:embed/>
                  <p:pic>
                    <p:nvPicPr>
                      <p:cNvPr id="0" name="图片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0803" y="2595245"/>
                        <a:ext cx="2282726" cy="194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3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3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44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4" grpId="0" build="p"/>
      <p:bldP spid="46084" grpId="0" bldLvl="0" animBg="1"/>
      <p:bldP spid="443397" grpId="0" build="p"/>
      <p:bldP spid="443398" grpId="0" build="p"/>
      <p:bldP spid="443406" grpId="0" bldLvl="0" animBg="1"/>
      <p:bldP spid="443407" grpId="0"/>
      <p:bldP spid="443408" grpId="0"/>
      <p:bldP spid="443409" grpId="0" bldLvl="0" animBg="1"/>
      <p:bldP spid="4434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标题 444417"/>
          <p:cNvSpPr>
            <a:spLocks noGrp="1"/>
          </p:cNvSpPr>
          <p:nvPr>
            <p:ph type="title"/>
          </p:nvPr>
        </p:nvSpPr>
        <p:spPr>
          <a:xfrm>
            <a:off x="2871788" y="1306116"/>
            <a:ext cx="3400425" cy="477440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差动整流电路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8" name="文本框 444425"/>
          <p:cNvSpPr txBox="1"/>
          <p:nvPr/>
        </p:nvSpPr>
        <p:spPr>
          <a:xfrm>
            <a:off x="4500562" y="5172288"/>
            <a:ext cx="3273028" cy="32194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2-69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差动整流滤波电路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107" name="图片 444426" descr="2069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31" y="1783556"/>
            <a:ext cx="40767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矩形标注 444420"/>
          <p:cNvSpPr/>
          <p:nvPr/>
        </p:nvSpPr>
        <p:spPr>
          <a:xfrm>
            <a:off x="998492" y="1655653"/>
            <a:ext cx="2927876" cy="2618104"/>
          </a:xfrm>
          <a:prstGeom prst="wedgeRectCallout">
            <a:avLst>
              <a:gd name="adj1" fmla="val 68375"/>
              <a:gd name="adj2" fmla="val 8019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为了达到能辨别</a:t>
            </a:r>
            <a:r>
              <a:rPr lang="zh-CN" altLang="en-US" sz="13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移动方向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及消除零点残余电压的目的，实际测量时，常采用</a:t>
            </a:r>
            <a:r>
              <a:rPr lang="zh-CN" altLang="en-US" sz="13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差动整流电路和相敏检波电路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，如图</a:t>
            </a:r>
            <a:r>
              <a:rPr lang="en-US" altLang="zh-CN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2-69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所示。这种电路是把差动变压器的两个二次绕组的输出电压分别</a:t>
            </a:r>
            <a:r>
              <a:rPr lang="zh-CN" altLang="en-US" sz="13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整流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，然后将整流电压或电流的差值作为输出，再经</a:t>
            </a:r>
            <a:r>
              <a:rPr lang="zh-CN" altLang="en-US" sz="13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滤波放大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电路，输出</a:t>
            </a:r>
            <a:r>
              <a:rPr lang="zh-CN" altLang="en-US" sz="1350" noProof="1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直流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电压。图中的</a:t>
            </a:r>
            <a:r>
              <a:rPr lang="en-US" altLang="zh-CN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RP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是调零电位器。</a:t>
            </a:r>
            <a:endParaRPr lang="zh-CN" altLang="en-US" sz="135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7109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7120D5C-3E72-4B44-8DF0-29FCC067C2A9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7" name="矩形标注 444420"/>
          <p:cNvSpPr/>
          <p:nvPr/>
        </p:nvSpPr>
        <p:spPr>
          <a:xfrm>
            <a:off x="1006832" y="4222418"/>
            <a:ext cx="2927876" cy="1268094"/>
          </a:xfrm>
          <a:prstGeom prst="wedgeRectCallout">
            <a:avLst>
              <a:gd name="adj1" fmla="val 47393"/>
              <a:gd name="adj2" fmla="val 17235"/>
            </a:avLst>
          </a:prstGeom>
          <a:solidFill>
            <a:schemeClr val="accent1">
              <a:lumMod val="9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bIns="143100" anchor="ctr">
            <a:spAutoFit/>
          </a:bodyPr>
          <a:lstStyle/>
          <a:p>
            <a:pPr algn="l">
              <a:lnSpc>
                <a:spcPct val="13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差动变压器式传感器特点：结构简单、灵敏度高、测量精度高、性能可靠、测量范围宽，可以测量</a:t>
            </a:r>
            <a:r>
              <a:rPr lang="en-US" altLang="zh-CN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1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～</a:t>
            </a:r>
            <a:r>
              <a:rPr lang="en-US" altLang="zh-CN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100mm</a:t>
            </a:r>
            <a:r>
              <a:rPr lang="zh-CN" altLang="en-US" sz="1350" noProof="1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的机械位移。</a:t>
            </a:r>
            <a:endParaRPr lang="zh-CN" altLang="en-US" sz="1350" noProof="1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52344" y="2187233"/>
            <a:ext cx="270065" cy="377954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445441"/>
          <p:cNvSpPr>
            <a:spLocks noGrp="1"/>
          </p:cNvSpPr>
          <p:nvPr>
            <p:ph type="title"/>
          </p:nvPr>
        </p:nvSpPr>
        <p:spPr>
          <a:xfrm>
            <a:off x="1898069" y="1605176"/>
            <a:ext cx="5347097" cy="616744"/>
          </a:xfrm>
        </p:spPr>
        <p:txBody>
          <a:bodyPr/>
          <a:lstStyle/>
          <a:p>
            <a:pPr marL="838200" indent="-838200"/>
            <a:r>
              <a:rPr lang="zh-CN" altLang="en-US" sz="240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电感式传感器的应用</a:t>
            </a:r>
            <a:endParaRPr lang="zh-CN" altLang="en-US" sz="240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2" name="文本占位符 445442"/>
          <p:cNvSpPr>
            <a:spLocks noGrp="1"/>
          </p:cNvSpPr>
          <p:nvPr>
            <p:ph idx="1"/>
          </p:nvPr>
        </p:nvSpPr>
        <p:spPr>
          <a:xfrm>
            <a:off x="1219200" y="2767013"/>
            <a:ext cx="6938963" cy="117030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latin typeface="宋体" panose="02010600030101010101" pitchFamily="2" charset="-122"/>
              </a:rPr>
              <a:t>电感传感器不仅可以直接测量位移的变化，也可以测量与位移有关的任何机械量，如振动、加速度、应变、压力、张力、比重、厚度等参数。</a:t>
            </a:r>
            <a:endParaRPr lang="zh-CN" altLang="en-US" sz="1800" noProof="1">
              <a:latin typeface="宋体" panose="02010600030101010101" pitchFamily="2" charset="-122"/>
            </a:endParaRPr>
          </a:p>
        </p:txBody>
      </p:sp>
      <p:sp>
        <p:nvSpPr>
          <p:cNvPr id="4813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FDAD9DF-A2DD-4516-9B60-677B0A2BBA60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72070" descr="2070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848" y="1917182"/>
            <a:ext cx="396954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472065"/>
          <p:cNvSpPr>
            <a:spLocks noGrp="1"/>
          </p:cNvSpPr>
          <p:nvPr>
            <p:ph type="title"/>
          </p:nvPr>
        </p:nvSpPr>
        <p:spPr>
          <a:xfrm>
            <a:off x="2511242" y="1419438"/>
            <a:ext cx="4212431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</a:t>
            </a:r>
            <a:r>
              <a:rPr lang="en-US" altLang="zh-CN" sz="1800" noProof="1">
                <a:solidFill>
                  <a:schemeClr val="tx1"/>
                </a:solidFill>
                <a:latin typeface="黑体" panose="02010609060101010101" pitchFamily="49" charset="-122"/>
              </a:rPr>
              <a:t>1. </a:t>
            </a: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振动与加速度测量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49156" name="文本占位符 472066"/>
          <p:cNvSpPr>
            <a:spLocks noGrp="1" noChangeArrowheads="1"/>
          </p:cNvSpPr>
          <p:nvPr>
            <p:ph idx="1"/>
          </p:nvPr>
        </p:nvSpPr>
        <p:spPr>
          <a:xfrm>
            <a:off x="899114" y="2009988"/>
            <a:ext cx="3057464" cy="3159919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图</a:t>
            </a:r>
            <a:r>
              <a:rPr lang="en-US" altLang="zh-CN" sz="1500" dirty="0">
                <a:latin typeface="黑体" panose="02010609060101010101" pitchFamily="49" charset="-122"/>
              </a:rPr>
              <a:t>2-70</a:t>
            </a:r>
            <a:r>
              <a:rPr lang="zh-CN" altLang="en-US" sz="1500" dirty="0">
                <a:latin typeface="黑体" panose="02010609060101010101" pitchFamily="49" charset="-122"/>
              </a:rPr>
              <a:t>所示为测量加速度的差动变压器原理图，传感器由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悬臂梁</a:t>
            </a:r>
            <a:r>
              <a:rPr lang="zh-CN" altLang="en-US" sz="1500" dirty="0">
                <a:latin typeface="黑体" panose="02010609060101010101" pitchFamily="49" charset="-122"/>
              </a:rPr>
              <a:t>和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差动变压器</a:t>
            </a:r>
            <a:r>
              <a:rPr lang="zh-CN" altLang="en-US" sz="1500" dirty="0">
                <a:latin typeface="黑体" panose="02010609060101010101" pitchFamily="49" charset="-122"/>
              </a:rPr>
              <a:t>构成。悬臂梁起支撑与动平衡作用。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测量时，将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衔铁与被测振动体相连</a:t>
            </a:r>
            <a:r>
              <a:rPr lang="zh-CN" altLang="en-US" sz="1500" dirty="0">
                <a:latin typeface="黑体" panose="02010609060101010101" pitchFamily="49" charset="-122"/>
              </a:rPr>
              <a:t>，其它部位固定。当被测体发生振动时，衔铁随着一起振动，从而使差动变压器的输出电压发生变化，输出电压的大小及频率与振动物体的振幅与频率有关。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sp>
        <p:nvSpPr>
          <p:cNvPr id="3" name="文本框 472069"/>
          <p:cNvSpPr txBox="1"/>
          <p:nvPr/>
        </p:nvSpPr>
        <p:spPr>
          <a:xfrm>
            <a:off x="4623005" y="4951810"/>
            <a:ext cx="3621881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2-70 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差动变压器测量加速度的原理图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8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20F924B-A7E0-4DD5-8F41-879FBF19BF02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525246" y="3558466"/>
            <a:ext cx="189046" cy="377954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6624495" y="3638566"/>
            <a:ext cx="0" cy="217923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999E-6 0.01156 L 2.35999E-6 -0.014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999E-6 -2.84987E-6 L 2.35999E-6 0.02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446465"/>
          <p:cNvSpPr>
            <a:spLocks noGrp="1"/>
          </p:cNvSpPr>
          <p:nvPr>
            <p:ph type="title"/>
          </p:nvPr>
        </p:nvSpPr>
        <p:spPr>
          <a:xfrm>
            <a:off x="2627530" y="1462088"/>
            <a:ext cx="3564861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案例2．压力测量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46467" name="内容占位符 446466"/>
          <p:cNvSpPr>
            <a:spLocks noGrp="1" noChangeArrowheads="1"/>
          </p:cNvSpPr>
          <p:nvPr>
            <p:ph idx="1"/>
          </p:nvPr>
        </p:nvSpPr>
        <p:spPr>
          <a:xfrm>
            <a:off x="1393031" y="2240969"/>
            <a:ext cx="2753916" cy="2740819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latin typeface="黑体" panose="02010609060101010101" pitchFamily="49" charset="-122"/>
              </a:rPr>
              <a:t>如图</a:t>
            </a:r>
            <a:r>
              <a:rPr lang="en-US" altLang="zh-CN" sz="1800">
                <a:latin typeface="黑体" panose="02010609060101010101" pitchFamily="49" charset="-122"/>
              </a:rPr>
              <a:t>2-71</a:t>
            </a:r>
            <a:r>
              <a:rPr lang="zh-CN" altLang="en-US" sz="1800">
                <a:latin typeface="黑体" panose="02010609060101010101" pitchFamily="49" charset="-122"/>
              </a:rPr>
              <a:t>所示为差动压力传感器结构原理图。它是用于测量各种生产流程中</a:t>
            </a:r>
            <a:r>
              <a:rPr lang="zh-CN" altLang="en-US" sz="1800">
                <a:solidFill>
                  <a:srgbClr val="CC0066"/>
                </a:solidFill>
                <a:latin typeface="黑体" panose="02010609060101010101" pitchFamily="49" charset="-122"/>
              </a:rPr>
              <a:t>液体、水蒸汽及气体压力</a:t>
            </a:r>
            <a:r>
              <a:rPr lang="zh-CN" altLang="en-US" sz="1800">
                <a:latin typeface="黑体" panose="02010609060101010101" pitchFamily="49" charset="-122"/>
              </a:rPr>
              <a:t>等。</a:t>
            </a:r>
            <a:endParaRPr lang="zh-CN" altLang="en-US" sz="1800">
              <a:latin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>
                <a:latin typeface="黑体" panose="02010609060101010101" pitchFamily="49" charset="-122"/>
              </a:rPr>
              <a:t>传感器的敏感元件为</a:t>
            </a:r>
            <a:r>
              <a:rPr lang="zh-CN" altLang="en-US" sz="1800">
                <a:solidFill>
                  <a:srgbClr val="CC0066"/>
                </a:solidFill>
                <a:latin typeface="黑体" panose="02010609060101010101" pitchFamily="49" charset="-122"/>
              </a:rPr>
              <a:t>波纹膜盒</a:t>
            </a:r>
            <a:r>
              <a:rPr lang="zh-CN" altLang="en-US" sz="1800">
                <a:latin typeface="黑体" panose="02010609060101010101" pitchFamily="49" charset="-122"/>
              </a:rPr>
              <a:t>，差动变压器的衔铁与膜盒相连。</a:t>
            </a:r>
            <a:endParaRPr lang="zh-CN" altLang="en-US" sz="1800">
              <a:latin typeface="黑体" panose="02010609060101010101" pitchFamily="49" charset="-122"/>
            </a:endParaRPr>
          </a:p>
        </p:txBody>
      </p:sp>
      <p:pic>
        <p:nvPicPr>
          <p:cNvPr id="50179" name="图片 44647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240756"/>
            <a:ext cx="3699272" cy="241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矩形 446471"/>
          <p:cNvSpPr/>
          <p:nvPr/>
        </p:nvSpPr>
        <p:spPr>
          <a:xfrm>
            <a:off x="4572213" y="4887516"/>
            <a:ext cx="3337322" cy="32194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2-71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差动压力传感器结构原理图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8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5A8ABF1-87FF-4B07-B5BB-B832705B59FF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4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545793"/>
          <p:cNvSpPr>
            <a:spLocks noGrp="1"/>
          </p:cNvSpPr>
          <p:nvPr>
            <p:ph type="title"/>
          </p:nvPr>
        </p:nvSpPr>
        <p:spPr>
          <a:xfrm>
            <a:off x="2346722" y="1374194"/>
            <a:ext cx="3737642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案例2．压力测量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1202" name="文本占位符 545794"/>
          <p:cNvSpPr>
            <a:spLocks noGrp="1" noChangeArrowheads="1"/>
          </p:cNvSpPr>
          <p:nvPr>
            <p:ph idx="1"/>
          </p:nvPr>
        </p:nvSpPr>
        <p:spPr>
          <a:xfrm>
            <a:off x="922735" y="1881188"/>
            <a:ext cx="3473053" cy="286702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latin typeface="黑体" panose="02010609060101010101" pitchFamily="49" charset="-122"/>
              </a:rPr>
              <a:t>当被测压力</a:t>
            </a:r>
            <a:r>
              <a:rPr lang="en-US" altLang="zh-CN" sz="1500">
                <a:latin typeface="黑体" panose="02010609060101010101" pitchFamily="49" charset="-122"/>
              </a:rPr>
              <a:t>P</a:t>
            </a:r>
            <a:r>
              <a:rPr lang="en-US" altLang="zh-CN" sz="1500" baseline="-25000">
                <a:latin typeface="黑体" panose="02010609060101010101" pitchFamily="49" charset="-122"/>
              </a:rPr>
              <a:t>1</a:t>
            </a:r>
            <a:r>
              <a:rPr lang="zh-CN" altLang="en-US" sz="1500">
                <a:latin typeface="黑体" panose="02010609060101010101" pitchFamily="49" charset="-122"/>
              </a:rPr>
              <a:t>输入到膜盒中，膜盒的自由端面便产生一个与压力</a:t>
            </a:r>
            <a:r>
              <a:rPr lang="en-US" altLang="zh-CN" sz="1500">
                <a:latin typeface="黑体" panose="02010609060101010101" pitchFamily="49" charset="-122"/>
              </a:rPr>
              <a:t>P</a:t>
            </a:r>
            <a:r>
              <a:rPr lang="en-US" altLang="zh-CN" sz="1500" baseline="-25000">
                <a:latin typeface="黑体" panose="02010609060101010101" pitchFamily="49" charset="-122"/>
              </a:rPr>
              <a:t>1</a:t>
            </a:r>
            <a:r>
              <a:rPr lang="zh-CN" altLang="en-US" sz="1500">
                <a:latin typeface="黑体" panose="02010609060101010101" pitchFamily="49" charset="-122"/>
              </a:rPr>
              <a:t>成正比的位移，此位移带动衔铁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</a:rPr>
              <a:t>上下移动</a:t>
            </a:r>
            <a:r>
              <a:rPr lang="zh-CN" altLang="en-US" sz="1500">
                <a:latin typeface="黑体" panose="02010609060101010101" pitchFamily="49" charset="-122"/>
              </a:rPr>
              <a:t>，从而使差动变压器有</a:t>
            </a:r>
            <a:r>
              <a:rPr lang="zh-CN" altLang="en-US" sz="1500">
                <a:solidFill>
                  <a:srgbClr val="CC0066"/>
                </a:solidFill>
                <a:latin typeface="黑体" panose="02010609060101010101" pitchFamily="49" charset="-122"/>
              </a:rPr>
              <a:t>正比于被测压力</a:t>
            </a:r>
            <a:r>
              <a:rPr lang="zh-CN" altLang="en-US" sz="1500">
                <a:latin typeface="黑体" panose="02010609060101010101" pitchFamily="49" charset="-122"/>
              </a:rPr>
              <a:t>的电压输出。该传感器的信号输出处理电路与传感器组合在一个壳体内，输出信号可以是电压，也可以是电流。由于电流信号不易受干扰，且便于远距离传输，所以在使用中多采用电流输出型。 </a:t>
            </a:r>
            <a:endParaRPr lang="zh-CN" altLang="en-US" sz="1500">
              <a:latin typeface="黑体" panose="02010609060101010101" pitchFamily="49" charset="-122"/>
            </a:endParaRPr>
          </a:p>
        </p:txBody>
      </p:sp>
      <p:sp>
        <p:nvSpPr>
          <p:cNvPr id="545798" name="文本框 545797"/>
          <p:cNvSpPr txBox="1"/>
          <p:nvPr/>
        </p:nvSpPr>
        <p:spPr>
          <a:xfrm>
            <a:off x="3268479" y="5354241"/>
            <a:ext cx="3411140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2-72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差动压力传感器原理框图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04" name="图片 54579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417" y="1881188"/>
            <a:ext cx="3429000" cy="2239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矩形 545799"/>
          <p:cNvSpPr/>
          <p:nvPr/>
        </p:nvSpPr>
        <p:spPr>
          <a:xfrm>
            <a:off x="4680347" y="4185047"/>
            <a:ext cx="3424238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2-71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差动压力传感器结构原理图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45801" name="图片 545800" descr="207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998" y="4563666"/>
            <a:ext cx="5043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A9E831-7490-46EF-BC9B-CE964DEE44C7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5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5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579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477185"/>
          <p:cNvSpPr>
            <a:spLocks noGrp="1"/>
          </p:cNvSpPr>
          <p:nvPr>
            <p:ph type="title"/>
          </p:nvPr>
        </p:nvSpPr>
        <p:spPr>
          <a:xfrm>
            <a:off x="2076580" y="1301354"/>
            <a:ext cx="4169825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案例3. 机械式电感门铃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2226" name="文本占位符 477186"/>
          <p:cNvSpPr>
            <a:spLocks noGrp="1" noChangeArrowheads="1"/>
          </p:cNvSpPr>
          <p:nvPr>
            <p:ph idx="1"/>
          </p:nvPr>
        </p:nvSpPr>
        <p:spPr>
          <a:xfrm>
            <a:off x="1250286" y="1971176"/>
            <a:ext cx="6615113" cy="1239274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如图</a:t>
            </a:r>
            <a:r>
              <a:rPr lang="en-US" altLang="zh-CN" sz="1500" dirty="0">
                <a:latin typeface="黑体" panose="02010609060101010101" pitchFamily="49" charset="-122"/>
              </a:rPr>
              <a:t>2-73</a:t>
            </a:r>
            <a:r>
              <a:rPr lang="zh-CN" altLang="en-US" sz="1500" dirty="0">
                <a:latin typeface="黑体" panose="02010609060101010101" pitchFamily="49" charset="-122"/>
              </a:rPr>
              <a:t>所示是一种新型交流</a:t>
            </a:r>
            <a:r>
              <a:rPr lang="en-US" altLang="zh-CN" sz="1500" dirty="0">
                <a:latin typeface="黑体" panose="02010609060101010101" pitchFamily="49" charset="-122"/>
              </a:rPr>
              <a:t>220V</a:t>
            </a:r>
            <a:r>
              <a:rPr lang="zh-CN" altLang="en-US" sz="1500" dirty="0">
                <a:latin typeface="黑体" panose="02010609060101010101" pitchFamily="49" charset="-122"/>
              </a:rPr>
              <a:t>机械式电感门铃，由固定座及分别设置在周定座上的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电感线圈、磁音锤、发音片</a:t>
            </a:r>
            <a:r>
              <a:rPr lang="zh-CN" altLang="en-US" sz="1500" dirty="0">
                <a:latin typeface="黑体" panose="02010609060101010101" pitchFamily="49" charset="-122"/>
              </a:rPr>
              <a:t>等构成。</a:t>
            </a:r>
            <a:endParaRPr lang="zh-CN" altLang="en-US" sz="1500" dirty="0">
              <a:latin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其特征在于：固定座两边分别设有两对支脚，两支脚上设有发音片，其中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发音片</a:t>
            </a:r>
            <a:r>
              <a:rPr lang="zh-CN" altLang="en-US" sz="1500" dirty="0">
                <a:latin typeface="黑体" panose="02010609060101010101" pitchFamily="49" charset="-122"/>
              </a:rPr>
              <a:t>通过橡胶螺栓固定在支脚上。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pic>
        <p:nvPicPr>
          <p:cNvPr id="39939" name="图片 47718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258" y="3301898"/>
            <a:ext cx="2788703" cy="17294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4771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024" y="3308162"/>
            <a:ext cx="2322589" cy="156712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941" name="矩形 477189"/>
          <p:cNvSpPr/>
          <p:nvPr/>
        </p:nvSpPr>
        <p:spPr>
          <a:xfrm>
            <a:off x="3380398" y="5329451"/>
            <a:ext cx="2355056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2-73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机械式电感门铃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30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8BA7B80-6068-4870-84E0-114C923DCA83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473089"/>
          <p:cNvSpPr txBox="1"/>
          <p:nvPr/>
        </p:nvSpPr>
        <p:spPr>
          <a:xfrm>
            <a:off x="953127" y="1649251"/>
            <a:ext cx="2553263" cy="421481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838200" indent="-838200">
              <a:buFont typeface="Arial" panose="020B0604020202020204" pitchFamily="34" charset="0"/>
              <a:buNone/>
            </a:pPr>
            <a:r>
              <a:rPr lang="zh-CN" altLang="en-US" sz="24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电感传感器分类</a:t>
            </a:r>
            <a:endParaRPr lang="zh-CN" altLang="en-US" sz="24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3092" name="文本框 473091"/>
          <p:cNvSpPr txBox="1">
            <a:spLocks noChangeArrowheads="1"/>
          </p:cNvSpPr>
          <p:nvPr/>
        </p:nvSpPr>
        <p:spPr bwMode="auto">
          <a:xfrm>
            <a:off x="1331353" y="2549363"/>
            <a:ext cx="1885950" cy="414020"/>
          </a:xfrm>
          <a:prstGeom prst="rect">
            <a:avLst/>
          </a:prstGeom>
          <a:solidFill>
            <a:srgbClr val="D1D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电感式传感器</a:t>
            </a: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73093" name="组合 473092"/>
          <p:cNvGrpSpPr/>
          <p:nvPr/>
        </p:nvGrpSpPr>
        <p:grpSpPr bwMode="auto">
          <a:xfrm>
            <a:off x="3220641" y="2538413"/>
            <a:ext cx="1543050" cy="171450"/>
            <a:chOff x="1920" y="2256"/>
            <a:chExt cx="1296" cy="144"/>
          </a:xfrm>
        </p:grpSpPr>
        <p:sp>
          <p:nvSpPr>
            <p:cNvPr id="13316" name="文本框 473093"/>
            <p:cNvSpPr txBox="1"/>
            <p:nvPr/>
          </p:nvSpPr>
          <p:spPr>
            <a:xfrm>
              <a:off x="2400" y="2256"/>
              <a:ext cx="816" cy="90"/>
            </a:xfrm>
            <a:prstGeom prst="rect">
              <a:avLst/>
            </a:prstGeom>
            <a:solidFill>
              <a:srgbClr val="FFFFCC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rgbClr val="FFFFFF"/>
                </a:buClr>
                <a:buFont typeface="Arial" panose="020B0604020202020204" pitchFamily="34" charset="0"/>
                <a:buNone/>
              </a:pPr>
              <a:r>
                <a:rPr lang="zh-CN" altLang="en-US" sz="100" noProof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自感式</a:t>
              </a:r>
              <a:endParaRPr lang="zh-CN" altLang="en-US" sz="1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05" name="直接连接符 473094"/>
            <p:cNvSpPr>
              <a:spLocks noChangeShapeType="1"/>
            </p:cNvSpPr>
            <p:nvPr/>
          </p:nvSpPr>
          <p:spPr bwMode="auto">
            <a:xfrm>
              <a:off x="1920" y="2400"/>
              <a:ext cx="480" cy="0"/>
            </a:xfrm>
            <a:prstGeom prst="line">
              <a:avLst/>
            </a:prstGeom>
            <a:noFill/>
            <a:ln w="25400">
              <a:solidFill>
                <a:srgbClr val="00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en-US" sz="100">
                <a:latin typeface="Arial" panose="020B0604020202020204"/>
                <a:ea typeface="黑体" panose="02010609060101010101" pitchFamily="49" charset="-122"/>
              </a:endParaRPr>
            </a:p>
          </p:txBody>
        </p:sp>
      </p:grpSp>
      <p:grpSp>
        <p:nvGrpSpPr>
          <p:cNvPr id="473096" name="组合 473095"/>
          <p:cNvGrpSpPr/>
          <p:nvPr/>
        </p:nvGrpSpPr>
        <p:grpSpPr bwMode="auto">
          <a:xfrm>
            <a:off x="3502819" y="2720813"/>
            <a:ext cx="1314450" cy="1485900"/>
            <a:chOff x="2160" y="2400"/>
            <a:chExt cx="1104" cy="1248"/>
          </a:xfrm>
        </p:grpSpPr>
        <p:sp>
          <p:nvSpPr>
            <p:cNvPr id="25607" name="直接连接符 473096"/>
            <p:cNvSpPr>
              <a:spLocks noChangeShapeType="1"/>
            </p:cNvSpPr>
            <p:nvPr/>
          </p:nvSpPr>
          <p:spPr bwMode="auto">
            <a:xfrm>
              <a:off x="2160" y="2400"/>
              <a:ext cx="0" cy="1248"/>
            </a:xfrm>
            <a:prstGeom prst="line">
              <a:avLst/>
            </a:prstGeom>
            <a:noFill/>
            <a:ln w="25400">
              <a:solidFill>
                <a:srgbClr val="00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en-US" sz="10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608" name="直接连接符 473097"/>
            <p:cNvSpPr>
              <a:spLocks noChangeShapeType="1"/>
            </p:cNvSpPr>
            <p:nvPr/>
          </p:nvSpPr>
          <p:spPr bwMode="auto">
            <a:xfrm>
              <a:off x="2160" y="3648"/>
              <a:ext cx="720" cy="0"/>
            </a:xfrm>
            <a:prstGeom prst="line">
              <a:avLst/>
            </a:prstGeom>
            <a:noFill/>
            <a:ln w="25400">
              <a:solidFill>
                <a:srgbClr val="00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en-US" sz="10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13321" name="文本框 473098"/>
            <p:cNvSpPr txBox="1"/>
            <p:nvPr/>
          </p:nvSpPr>
          <p:spPr>
            <a:xfrm>
              <a:off x="2400" y="3456"/>
              <a:ext cx="864" cy="90"/>
            </a:xfrm>
            <a:prstGeom prst="rect">
              <a:avLst/>
            </a:prstGeom>
            <a:solidFill>
              <a:srgbClr val="FFFFCC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rgbClr val="FFFFFF"/>
                </a:buClr>
                <a:buFont typeface="Arial" panose="020B0604020202020204" pitchFamily="34" charset="0"/>
                <a:buNone/>
              </a:pPr>
              <a:r>
                <a:rPr lang="zh-CN" altLang="en-US" sz="100" noProof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互感式</a:t>
              </a:r>
              <a:endParaRPr lang="zh-CN" altLang="en-US" sz="1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73100" name="文本框 473099"/>
          <p:cNvSpPr txBox="1"/>
          <p:nvPr/>
        </p:nvSpPr>
        <p:spPr>
          <a:xfrm>
            <a:off x="6053276" y="2468401"/>
            <a:ext cx="1381125" cy="553085"/>
          </a:xfrm>
          <a:prstGeom prst="rect">
            <a:avLst/>
          </a:prstGeom>
          <a:solidFill>
            <a:schemeClr val="accent1"/>
          </a:solidFill>
          <a:ln w="12700" cap="sq" cmpd="sng">
            <a:noFill/>
            <a:prstDash val="solid"/>
            <a:miter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zh-CN" altLang="en-US" sz="15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变面积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型电感传感器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3102" name="直接连接符 473101"/>
          <p:cNvSpPr>
            <a:spLocks noChangeShapeType="1"/>
          </p:cNvSpPr>
          <p:nvPr/>
        </p:nvSpPr>
        <p:spPr bwMode="auto">
          <a:xfrm>
            <a:off x="5553310" y="4179094"/>
            <a:ext cx="13097" cy="864394"/>
          </a:xfrm>
          <a:prstGeom prst="line">
            <a:avLst/>
          </a:prstGeom>
          <a:noFill/>
          <a:ln w="25400" cap="sq">
            <a:solidFill>
              <a:srgbClr val="00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73104" name="直接连接符 473103"/>
          <p:cNvSpPr>
            <a:spLocks noChangeShapeType="1"/>
          </p:cNvSpPr>
          <p:nvPr/>
        </p:nvSpPr>
        <p:spPr bwMode="auto">
          <a:xfrm>
            <a:off x="4823222" y="4164806"/>
            <a:ext cx="1257300" cy="0"/>
          </a:xfrm>
          <a:prstGeom prst="line">
            <a:avLst/>
          </a:prstGeom>
          <a:noFill/>
          <a:ln w="25400" cap="sq">
            <a:solidFill>
              <a:srgbClr val="00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73106" name="直接连接符 473105"/>
          <p:cNvSpPr>
            <a:spLocks noChangeShapeType="1"/>
          </p:cNvSpPr>
          <p:nvPr/>
        </p:nvSpPr>
        <p:spPr bwMode="auto">
          <a:xfrm>
            <a:off x="5566407" y="5043488"/>
            <a:ext cx="571500" cy="0"/>
          </a:xfrm>
          <a:prstGeom prst="line">
            <a:avLst/>
          </a:prstGeom>
          <a:noFill/>
          <a:ln w="25400" cap="sq">
            <a:solidFill>
              <a:srgbClr val="00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73107" name="文本框 473106"/>
          <p:cNvSpPr txBox="1"/>
          <p:nvPr/>
        </p:nvSpPr>
        <p:spPr>
          <a:xfrm>
            <a:off x="6085285" y="3252944"/>
            <a:ext cx="1349117" cy="553085"/>
          </a:xfrm>
          <a:prstGeom prst="rect">
            <a:avLst/>
          </a:prstGeom>
          <a:solidFill>
            <a:schemeClr val="accent1"/>
          </a:solidFill>
          <a:ln w="12700" cap="sq" cmpd="sng">
            <a:noFill/>
            <a:prstDash val="solid"/>
            <a:miter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zh-CN" altLang="en-US" sz="15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螺线管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型电感传感器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3108" name="文本框 473107"/>
          <p:cNvSpPr txBox="1"/>
          <p:nvPr/>
        </p:nvSpPr>
        <p:spPr>
          <a:xfrm>
            <a:off x="6096139" y="1708712"/>
            <a:ext cx="1338263" cy="553085"/>
          </a:xfrm>
          <a:prstGeom prst="rect">
            <a:avLst/>
          </a:prstGeom>
          <a:solidFill>
            <a:schemeClr val="accent1"/>
          </a:solidFill>
          <a:ln w="12700" cap="sq" cmpd="sng">
            <a:noFill/>
            <a:prstDash val="solid"/>
            <a:miter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zh-CN" altLang="en-US" sz="15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变间隙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型电感传感器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73109" name="组合 473108"/>
          <p:cNvGrpSpPr/>
          <p:nvPr/>
        </p:nvGrpSpPr>
        <p:grpSpPr bwMode="auto">
          <a:xfrm>
            <a:off x="4769644" y="1997869"/>
            <a:ext cx="1314450" cy="1543050"/>
            <a:chOff x="3216" y="1824"/>
            <a:chExt cx="1104" cy="1296"/>
          </a:xfrm>
        </p:grpSpPr>
        <p:sp>
          <p:nvSpPr>
            <p:cNvPr id="25617" name="直接连接符 473109"/>
            <p:cNvSpPr>
              <a:spLocks noChangeShapeType="1"/>
            </p:cNvSpPr>
            <p:nvPr/>
          </p:nvSpPr>
          <p:spPr bwMode="auto">
            <a:xfrm>
              <a:off x="3840" y="1824"/>
              <a:ext cx="0" cy="1296"/>
            </a:xfrm>
            <a:prstGeom prst="line">
              <a:avLst/>
            </a:prstGeom>
            <a:noFill/>
            <a:ln w="25400" cap="sq">
              <a:solidFill>
                <a:srgbClr val="0033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en-US" sz="100">
                <a:latin typeface="Arial" panose="020B0604020202020204"/>
                <a:ea typeface="黑体" panose="02010609060101010101" pitchFamily="49" charset="-122"/>
              </a:endParaRPr>
            </a:p>
          </p:txBody>
        </p:sp>
        <p:grpSp>
          <p:nvGrpSpPr>
            <p:cNvPr id="25618" name="组合 473110"/>
            <p:cNvGrpSpPr/>
            <p:nvPr/>
          </p:nvGrpSpPr>
          <p:grpSpPr bwMode="auto">
            <a:xfrm>
              <a:off x="3216" y="1824"/>
              <a:ext cx="1104" cy="1296"/>
              <a:chOff x="3216" y="1824"/>
              <a:chExt cx="1104" cy="1296"/>
            </a:xfrm>
          </p:grpSpPr>
          <p:sp>
            <p:nvSpPr>
              <p:cNvPr id="25619" name="直接连接符 473111"/>
              <p:cNvSpPr>
                <a:spLocks noChangeShapeType="1"/>
              </p:cNvSpPr>
              <p:nvPr/>
            </p:nvSpPr>
            <p:spPr bwMode="auto">
              <a:xfrm>
                <a:off x="3216" y="2400"/>
                <a:ext cx="1056" cy="0"/>
              </a:xfrm>
              <a:prstGeom prst="line">
                <a:avLst/>
              </a:prstGeom>
              <a:noFill/>
              <a:ln w="25400" cap="sq">
                <a:solidFill>
                  <a:srgbClr val="00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en-US" sz="100"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5620" name="直接连接符 473112"/>
              <p:cNvSpPr>
                <a:spLocks noChangeShapeType="1"/>
              </p:cNvSpPr>
              <p:nvPr/>
            </p:nvSpPr>
            <p:spPr bwMode="auto">
              <a:xfrm>
                <a:off x="3840" y="1824"/>
                <a:ext cx="480" cy="0"/>
              </a:xfrm>
              <a:prstGeom prst="line">
                <a:avLst/>
              </a:prstGeom>
              <a:noFill/>
              <a:ln w="25400" cap="sq">
                <a:solidFill>
                  <a:srgbClr val="00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en-US" sz="100"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5621" name="直接连接符 473113"/>
              <p:cNvSpPr>
                <a:spLocks noChangeShapeType="1"/>
              </p:cNvSpPr>
              <p:nvPr/>
            </p:nvSpPr>
            <p:spPr bwMode="auto">
              <a:xfrm>
                <a:off x="3840" y="3120"/>
                <a:ext cx="480" cy="0"/>
              </a:xfrm>
              <a:prstGeom prst="line">
                <a:avLst/>
              </a:prstGeom>
              <a:noFill/>
              <a:ln w="25400" cap="sq">
                <a:solidFill>
                  <a:srgbClr val="00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en-US" sz="100"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73115" name="文本框 473114"/>
          <p:cNvSpPr txBox="1"/>
          <p:nvPr/>
        </p:nvSpPr>
        <p:spPr>
          <a:xfrm>
            <a:off x="6084329" y="3995738"/>
            <a:ext cx="1350169" cy="553085"/>
          </a:xfrm>
          <a:prstGeom prst="rect">
            <a:avLst/>
          </a:prstGeom>
          <a:solidFill>
            <a:schemeClr val="accent1"/>
          </a:solidFill>
          <a:ln w="12700" cap="sq" cmpd="sng">
            <a:noFill/>
            <a:prstDash val="solid"/>
            <a:miter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zh-CN" altLang="en-US" sz="15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差动变压器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式电感传感器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3116" name="文本框 473115"/>
          <p:cNvSpPr txBox="1"/>
          <p:nvPr/>
        </p:nvSpPr>
        <p:spPr>
          <a:xfrm>
            <a:off x="6116241" y="4752020"/>
            <a:ext cx="1371600" cy="553085"/>
          </a:xfrm>
          <a:prstGeom prst="rect">
            <a:avLst/>
          </a:prstGeom>
          <a:solidFill>
            <a:schemeClr val="accent1"/>
          </a:solidFill>
          <a:ln w="12700" cap="sq" cmpd="sng">
            <a:noFill/>
            <a:prstDash val="solid"/>
            <a:miter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zh-CN" altLang="en-US" sz="15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电涡流式</a:t>
            </a:r>
            <a:r>
              <a:rPr lang="zh-CN" altLang="en-US" sz="1500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电感传感器</a:t>
            </a:r>
            <a:endParaRPr lang="zh-CN" altLang="en-US" sz="1500" noProof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7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7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092" grpId="0" bldLvl="0" animBg="1"/>
      <p:bldP spid="473100" grpId="0" bldLvl="0" animBg="1"/>
      <p:bldP spid="473102" grpId="0" bldLvl="0" animBg="1"/>
      <p:bldP spid="473104" grpId="0" bldLvl="0" animBg="1"/>
      <p:bldP spid="473106" grpId="0" bldLvl="0" animBg="1"/>
      <p:bldP spid="473107" grpId="0" bldLvl="0" animBg="1"/>
      <p:bldP spid="473108" grpId="0" bldLvl="0" animBg="1"/>
      <p:bldP spid="473115" grpId="0" bldLvl="0" animBg="1"/>
      <p:bldP spid="47311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477185"/>
          <p:cNvSpPr>
            <a:spLocks noGrp="1"/>
          </p:cNvSpPr>
          <p:nvPr>
            <p:ph type="title"/>
          </p:nvPr>
        </p:nvSpPr>
        <p:spPr>
          <a:xfrm>
            <a:off x="2076580" y="1301354"/>
            <a:ext cx="4169825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案例3. 机械式电感门铃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2226" name="文本占位符 477186"/>
          <p:cNvSpPr>
            <a:spLocks noGrp="1" noChangeArrowheads="1"/>
          </p:cNvSpPr>
          <p:nvPr>
            <p:ph idx="1"/>
          </p:nvPr>
        </p:nvSpPr>
        <p:spPr>
          <a:xfrm>
            <a:off x="683062" y="2203153"/>
            <a:ext cx="4321043" cy="210574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黑体" panose="02010609060101010101" pitchFamily="49" charset="-122"/>
              </a:rPr>
              <a:t>当接通电源开关时，电感线圈通电，瞬间产生很大的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电磁力</a:t>
            </a:r>
            <a:r>
              <a:rPr lang="zh-CN" altLang="en-US" sz="1500" dirty="0">
                <a:latin typeface="黑体" panose="02010609060101010101" pitchFamily="49" charset="-122"/>
              </a:rPr>
              <a:t>，磁音锤在该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电磁力</a:t>
            </a:r>
            <a:r>
              <a:rPr lang="zh-CN" altLang="en-US" sz="1500" dirty="0">
                <a:latin typeface="黑体" panose="02010609060101010101" pitchFamily="49" charset="-122"/>
              </a:rPr>
              <a:t>的作用下在电感线圈中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高速运动</a:t>
            </a:r>
            <a:r>
              <a:rPr lang="zh-CN" altLang="en-US" sz="1500" dirty="0">
                <a:latin typeface="黑体" panose="02010609060101010101" pitchFamily="49" charset="-122"/>
              </a:rPr>
              <a:t>，从而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撞击</a:t>
            </a:r>
            <a:r>
              <a:rPr lang="zh-CN" altLang="en-US" sz="1500" dirty="0">
                <a:latin typeface="黑体" panose="02010609060101010101" pitchFamily="49" charset="-122"/>
              </a:rPr>
              <a:t>两边的发音片发出叮咚的门铃声。这种门铃不仅能提高音量，且能扩宽音域，使门铃产生动听的共鸣音效果，达到改善音质的目的。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pic>
        <p:nvPicPr>
          <p:cNvPr id="39939" name="图片 47718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04" y="2431691"/>
            <a:ext cx="2576513" cy="15978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8BA7B80-6068-4870-84E0-114C923DCA83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751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892" y="2103835"/>
            <a:ext cx="3127772" cy="281820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62" name="图片 475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838" y="2104048"/>
            <a:ext cx="3264694" cy="27622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963" name="标题 475141"/>
          <p:cNvSpPr>
            <a:spLocks noGrp="1" noRot="1"/>
          </p:cNvSpPr>
          <p:nvPr>
            <p:ph type="title"/>
          </p:nvPr>
        </p:nvSpPr>
        <p:spPr>
          <a:xfrm>
            <a:off x="2163366" y="1436053"/>
            <a:ext cx="4818459" cy="368300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/>
          <a:p>
            <a:pPr defTabSz="0">
              <a:tabLst>
                <a:tab pos="3486150" algn="l"/>
              </a:tabLst>
            </a:pPr>
            <a:r>
              <a:rPr lang="zh-CN" altLang="en-US" sz="1800" noProof="1">
                <a:solidFill>
                  <a:schemeClr val="tx1"/>
                </a:solidFill>
                <a:latin typeface="黑体" panose="02010609060101010101" pitchFamily="49" charset="-122"/>
              </a:rPr>
              <a:t>案例4．板厚与张力测量</a:t>
            </a:r>
            <a:endParaRPr lang="zh-CN" altLang="en-US" sz="1800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3252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13EA0BF-5D0C-41D6-89F4-0795F550032B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476161"/>
          <p:cNvSpPr>
            <a:spLocks noGrp="1"/>
          </p:cNvSpPr>
          <p:nvPr>
            <p:ph type="title"/>
          </p:nvPr>
        </p:nvSpPr>
        <p:spPr>
          <a:xfrm>
            <a:off x="1916906" y="1285875"/>
            <a:ext cx="5400675" cy="563166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电感式传感器的结构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86" name="图片 476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691" y="2118110"/>
            <a:ext cx="1471613" cy="89296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987" name="图片 476169" descr="电感位移传感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997" y="2141562"/>
            <a:ext cx="1997869" cy="7858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988" name="图片 476168" descr="差动变压器位移传感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405" y="2089402"/>
            <a:ext cx="1578769" cy="8786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277" name="矩形 476172"/>
          <p:cNvSpPr>
            <a:spLocks noChangeArrowheads="1"/>
          </p:cNvSpPr>
          <p:nvPr/>
        </p:nvSpPr>
        <p:spPr bwMode="auto">
          <a:xfrm>
            <a:off x="1143000" y="2697164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476178" name="图片 476177" descr="电感压力传感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091" y="3444948"/>
            <a:ext cx="1700213" cy="87987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6177" name="图片 4761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457" y="3456216"/>
            <a:ext cx="1123950" cy="12858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6176" name="图片 476175" descr="电感压力传感器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0824" y="3476016"/>
            <a:ext cx="1238250" cy="81319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6175" name="图片 4761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0482" y="3468182"/>
            <a:ext cx="1184672" cy="9167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283" name="矩形 476178"/>
          <p:cNvSpPr>
            <a:spLocks noChangeArrowheads="1"/>
          </p:cNvSpPr>
          <p:nvPr/>
        </p:nvSpPr>
        <p:spPr bwMode="auto">
          <a:xfrm>
            <a:off x="1143001" y="679847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4284" name="矩形 476179"/>
          <p:cNvSpPr>
            <a:spLocks noChangeArrowheads="1"/>
          </p:cNvSpPr>
          <p:nvPr/>
        </p:nvSpPr>
        <p:spPr bwMode="auto">
          <a:xfrm>
            <a:off x="1143000" y="1704388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5" name="矩形 476180"/>
          <p:cNvSpPr>
            <a:spLocks noChangeArrowheads="1"/>
          </p:cNvSpPr>
          <p:nvPr/>
        </p:nvSpPr>
        <p:spPr bwMode="auto">
          <a:xfrm>
            <a:off x="1143000" y="2795000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6" name="矩形 476181"/>
          <p:cNvSpPr>
            <a:spLocks noChangeArrowheads="1"/>
          </p:cNvSpPr>
          <p:nvPr/>
        </p:nvSpPr>
        <p:spPr bwMode="auto">
          <a:xfrm>
            <a:off x="1143000" y="3892552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7" name="矩形 476182"/>
          <p:cNvSpPr>
            <a:spLocks noChangeArrowheads="1"/>
          </p:cNvSpPr>
          <p:nvPr/>
        </p:nvSpPr>
        <p:spPr bwMode="auto">
          <a:xfrm>
            <a:off x="1143000" y="4990308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8" name="矩形 476184"/>
          <p:cNvSpPr>
            <a:spLocks noChangeArrowheads="1"/>
          </p:cNvSpPr>
          <p:nvPr/>
        </p:nvSpPr>
        <p:spPr bwMode="auto">
          <a:xfrm>
            <a:off x="3540894" y="3009723"/>
            <a:ext cx="208788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a)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电感式位移传感器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6186" name="矩形 476185"/>
          <p:cNvSpPr>
            <a:spLocks noChangeArrowheads="1"/>
          </p:cNvSpPr>
          <p:nvPr/>
        </p:nvSpPr>
        <p:spPr bwMode="auto">
          <a:xfrm>
            <a:off x="2412412" y="4767025"/>
            <a:ext cx="253841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b)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电感式压力传感器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6187" name="矩形 476186"/>
          <p:cNvSpPr>
            <a:spLocks noChangeArrowheads="1"/>
          </p:cNvSpPr>
          <p:nvPr/>
        </p:nvSpPr>
        <p:spPr bwMode="auto">
          <a:xfrm>
            <a:off x="3924300" y="5396271"/>
            <a:ext cx="218313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d)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其他种类电感传感器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93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AE19C67-AF26-4AA8-9805-53757826EEE9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7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7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7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476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476161"/>
          <p:cNvSpPr>
            <a:spLocks noGrp="1"/>
          </p:cNvSpPr>
          <p:nvPr>
            <p:ph type="title"/>
          </p:nvPr>
        </p:nvSpPr>
        <p:spPr>
          <a:xfrm>
            <a:off x="1916906" y="1285875"/>
            <a:ext cx="5400675" cy="563166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电感式传感器的结构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77" name="矩形 476172"/>
          <p:cNvSpPr>
            <a:spLocks noChangeArrowheads="1"/>
          </p:cNvSpPr>
          <p:nvPr/>
        </p:nvSpPr>
        <p:spPr bwMode="auto">
          <a:xfrm>
            <a:off x="1143000" y="2697164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476174" name="图片 476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8" y="2860231"/>
            <a:ext cx="1281776" cy="156211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283" name="矩形 476178"/>
          <p:cNvSpPr>
            <a:spLocks noChangeArrowheads="1"/>
          </p:cNvSpPr>
          <p:nvPr/>
        </p:nvSpPr>
        <p:spPr bwMode="auto">
          <a:xfrm>
            <a:off x="1143001" y="679847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4284" name="矩形 476179"/>
          <p:cNvSpPr>
            <a:spLocks noChangeArrowheads="1"/>
          </p:cNvSpPr>
          <p:nvPr/>
        </p:nvSpPr>
        <p:spPr bwMode="auto">
          <a:xfrm>
            <a:off x="1143000" y="1704388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5" name="矩形 476180"/>
          <p:cNvSpPr>
            <a:spLocks noChangeArrowheads="1"/>
          </p:cNvSpPr>
          <p:nvPr/>
        </p:nvSpPr>
        <p:spPr bwMode="auto">
          <a:xfrm>
            <a:off x="1143000" y="2795000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6" name="矩形 476181"/>
          <p:cNvSpPr>
            <a:spLocks noChangeArrowheads="1"/>
          </p:cNvSpPr>
          <p:nvPr/>
        </p:nvSpPr>
        <p:spPr bwMode="auto">
          <a:xfrm>
            <a:off x="1143000" y="3892552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4287" name="矩形 476182"/>
          <p:cNvSpPr>
            <a:spLocks noChangeArrowheads="1"/>
          </p:cNvSpPr>
          <p:nvPr/>
        </p:nvSpPr>
        <p:spPr bwMode="auto">
          <a:xfrm>
            <a:off x="1143000" y="4990308"/>
            <a:ext cx="20701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35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76187" name="矩形 476186"/>
          <p:cNvSpPr>
            <a:spLocks noChangeArrowheads="1"/>
          </p:cNvSpPr>
          <p:nvPr/>
        </p:nvSpPr>
        <p:spPr bwMode="auto">
          <a:xfrm>
            <a:off x="4950091" y="4990297"/>
            <a:ext cx="218313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d)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其他种类电感传感器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6188" name="矩形 476187"/>
          <p:cNvSpPr>
            <a:spLocks noChangeArrowheads="1"/>
          </p:cNvSpPr>
          <p:nvPr/>
        </p:nvSpPr>
        <p:spPr bwMode="auto">
          <a:xfrm>
            <a:off x="1575889" y="4981633"/>
            <a:ext cx="199263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c)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电感式振动传感器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6184" name="图片 476183" descr="电感传感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921" y="2062281"/>
            <a:ext cx="3187303" cy="276225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293" name="灯片编号占位符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830741" y="5699522"/>
            <a:ext cx="2133600" cy="254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AE19C67-AF26-4AA8-9805-53757826EEE9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476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428033"/>
          <p:cNvSpPr>
            <a:spLocks noGrp="1"/>
          </p:cNvSpPr>
          <p:nvPr>
            <p:ph type="title"/>
          </p:nvPr>
        </p:nvSpPr>
        <p:spPr>
          <a:xfrm>
            <a:off x="2418395" y="1416844"/>
            <a:ext cx="4139803" cy="396479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电感式传感器特点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2" name="文本占位符 428034"/>
          <p:cNvSpPr>
            <a:spLocks noGrp="1"/>
          </p:cNvSpPr>
          <p:nvPr>
            <p:ph idx="1"/>
          </p:nvPr>
        </p:nvSpPr>
        <p:spPr>
          <a:xfrm>
            <a:off x="1369454" y="2078927"/>
            <a:ext cx="6655594" cy="2160071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800" noProof="1">
                <a:latin typeface="黑体" panose="02010609060101010101" pitchFamily="49" charset="-122"/>
              </a:rPr>
              <a:t>电感式传感器结构简单、工作可靠、灵敏度高、分辨率大，能测出</a:t>
            </a:r>
            <a:r>
              <a:rPr lang="en-US" altLang="zh-CN" sz="1800" noProof="1">
                <a:solidFill>
                  <a:srgbClr val="CC0066"/>
                </a:solidFill>
                <a:latin typeface="黑体" panose="02010609060101010101" pitchFamily="49" charset="-122"/>
              </a:rPr>
              <a:t>0.1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</a:rPr>
              <a:t>微米</a:t>
            </a:r>
            <a:r>
              <a:rPr lang="zh-CN" altLang="en-US" sz="1800" noProof="1">
                <a:latin typeface="黑体" panose="02010609060101010101" pitchFamily="49" charset="-122"/>
              </a:rPr>
              <a:t>甚至更小的机械位移变化，测量精度高，线性度好，可以把输入的各种机械物理量如</a:t>
            </a:r>
            <a:r>
              <a:rPr lang="zh-CN" altLang="en-US" sz="1800" noProof="1">
                <a:solidFill>
                  <a:srgbClr val="CC0066"/>
                </a:solidFill>
                <a:latin typeface="黑体" panose="02010609060101010101" pitchFamily="49" charset="-122"/>
              </a:rPr>
              <a:t>位移、振动、压力、应变、流量、比重</a:t>
            </a:r>
            <a:r>
              <a:rPr lang="zh-CN" altLang="en-US" sz="1800" noProof="1">
                <a:latin typeface="黑体" panose="02010609060101010101" pitchFamily="49" charset="-122"/>
              </a:rPr>
              <a:t>等参数转换成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</a:rPr>
              <a:t>电量</a:t>
            </a:r>
            <a:r>
              <a:rPr lang="zh-CN" altLang="en-US" sz="1800" noProof="1">
                <a:latin typeface="黑体" panose="02010609060101010101" pitchFamily="49" charset="-122"/>
              </a:rPr>
              <a:t>输出，在工程实践中应用十分广泛。但电感式传感器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</a:rPr>
              <a:t>自身频响低</a:t>
            </a:r>
            <a:r>
              <a:rPr lang="zh-CN" altLang="en-US" sz="1800" noProof="1">
                <a:latin typeface="黑体" panose="02010609060101010101" pitchFamily="49" charset="-122"/>
              </a:rPr>
              <a:t>，不适于</a:t>
            </a:r>
            <a:r>
              <a:rPr lang="zh-CN" altLang="en-US" sz="1800" noProof="1">
                <a:solidFill>
                  <a:srgbClr val="0000FF"/>
                </a:solidFill>
                <a:latin typeface="黑体" panose="02010609060101010101" pitchFamily="49" charset="-122"/>
              </a:rPr>
              <a:t>快速动态</a:t>
            </a:r>
            <a:r>
              <a:rPr lang="zh-CN" altLang="en-US" sz="1800" noProof="1">
                <a:latin typeface="黑体" panose="02010609060101010101" pitchFamily="49" charset="-122"/>
              </a:rPr>
              <a:t>测量。</a:t>
            </a:r>
            <a:endParaRPr lang="zh-CN" altLang="en-US" sz="1800" noProof="1">
              <a:latin typeface="黑体" panose="02010609060101010101" pitchFamily="49" charset="-122"/>
            </a:endParaRPr>
          </a:p>
        </p:txBody>
      </p:sp>
      <p:sp>
        <p:nvSpPr>
          <p:cNvPr id="27651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6DFD47-6BB7-4B04-996D-8F7553326E53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431105"/>
          <p:cNvSpPr>
            <a:spLocks noGrp="1"/>
          </p:cNvSpPr>
          <p:nvPr>
            <p:ph type="title"/>
          </p:nvPr>
        </p:nvSpPr>
        <p:spPr>
          <a:xfrm>
            <a:off x="1656160" y="1288256"/>
            <a:ext cx="5560219" cy="815579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自感式传感器</a:t>
            </a:r>
            <a:br>
              <a:rPr lang="zh-CN" altLang="en-US" sz="2250" dirty="0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13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（也称变磁阻式电感传感器）</a:t>
            </a:r>
            <a:endParaRPr lang="zh-CN" altLang="en-US" sz="13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1107" name="文本框 431106"/>
          <p:cNvSpPr txBox="1">
            <a:spLocks noChangeArrowheads="1"/>
          </p:cNvSpPr>
          <p:nvPr/>
        </p:nvSpPr>
        <p:spPr bwMode="auto">
          <a:xfrm>
            <a:off x="1338263" y="2088586"/>
            <a:ext cx="63734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自感式传感器种类繁多，常见的有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变隙式、变截面式、螺线管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用来测量位移，主要由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线圈、铁心、衔铁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等组成。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3" name="图片 4311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794" y="2711054"/>
            <a:ext cx="6519863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矩形 431111"/>
          <p:cNvSpPr/>
          <p:nvPr/>
        </p:nvSpPr>
        <p:spPr>
          <a:xfrm>
            <a:off x="3017273" y="5346136"/>
            <a:ext cx="3455194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2-59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自感式电感传感器结构示意图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5" name="灯片编号占位符 1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8B34C62-A917-4CEF-8BE9-B0A622BE96B1}" type="slidenum">
              <a:rPr lang="zh-CN" altLang="en-US" sz="1050">
                <a:solidFill>
                  <a:srgbClr val="000000"/>
                </a:solidFill>
              </a:rPr>
            </a:fld>
            <a:endParaRPr lang="zh-CN" altLang="en-US" sz="105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432129"/>
          <p:cNvSpPr>
            <a:spLocks noGrp="1"/>
          </p:cNvSpPr>
          <p:nvPr>
            <p:ph type="title"/>
          </p:nvPr>
        </p:nvSpPr>
        <p:spPr>
          <a:xfrm>
            <a:off x="1763316" y="1243013"/>
            <a:ext cx="5168503" cy="620316"/>
          </a:xfrm>
        </p:spPr>
        <p:txBody>
          <a:bodyPr/>
          <a:lstStyle/>
          <a:p>
            <a:pPr marL="838200" indent="-838200"/>
            <a:r>
              <a:rPr lang="zh-CN" altLang="en-US" sz="2250" noProof="1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 自感式传感器的工作原理</a:t>
            </a:r>
            <a:endParaRPr lang="zh-CN" altLang="en-US" sz="2250" noProof="1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2131" name="文本占位符 432130"/>
          <p:cNvSpPr>
            <a:spLocks noGrp="1" noChangeArrowheads="1"/>
          </p:cNvSpPr>
          <p:nvPr>
            <p:ph type="body" sz="half" idx="1"/>
          </p:nvPr>
        </p:nvSpPr>
        <p:spPr>
          <a:xfrm>
            <a:off x="1331119" y="2187408"/>
            <a:ext cx="4050506" cy="210621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latin typeface="宋体" panose="02010600030101010101" pitchFamily="2" charset="-122"/>
              </a:rPr>
              <a:t>自感式传感器是利用</a:t>
            </a:r>
            <a:r>
              <a:rPr lang="zh-CN" altLang="en-US" sz="1500" dirty="0">
                <a:solidFill>
                  <a:srgbClr val="CC0066"/>
                </a:solidFill>
                <a:latin typeface="宋体" panose="02010600030101010101" pitchFamily="2" charset="-122"/>
              </a:rPr>
              <a:t>自感量随气隙而改变</a:t>
            </a:r>
            <a:r>
              <a:rPr lang="zh-CN" altLang="en-US" sz="1500" dirty="0">
                <a:latin typeface="宋体" panose="02010600030101010101" pitchFamily="2" charset="-122"/>
              </a:rPr>
              <a:t>的原理制成的。当衔铁受到外力而产生位移时，磁路中气隙的</a:t>
            </a:r>
            <a:r>
              <a:rPr lang="zh-CN" altLang="en-US" sz="1500" dirty="0">
                <a:solidFill>
                  <a:srgbClr val="CC0066"/>
                </a:solidFill>
                <a:latin typeface="宋体" panose="02010600030101010101" pitchFamily="2" charset="-122"/>
              </a:rPr>
              <a:t>磁阻</a:t>
            </a:r>
            <a:r>
              <a:rPr lang="zh-CN" altLang="en-US" sz="1500" dirty="0">
                <a:latin typeface="宋体" panose="02010600030101010101" pitchFamily="2" charset="-122"/>
              </a:rPr>
              <a:t>发生变化，从而引起线圈的</a:t>
            </a:r>
            <a:r>
              <a:rPr lang="zh-CN" altLang="en-US" sz="1500" dirty="0">
                <a:solidFill>
                  <a:srgbClr val="CC0066"/>
                </a:solidFill>
                <a:latin typeface="宋体" panose="02010600030101010101" pitchFamily="2" charset="-122"/>
              </a:rPr>
              <a:t>电感变化</a:t>
            </a:r>
            <a:r>
              <a:rPr lang="zh-CN" altLang="en-US" sz="1500" dirty="0">
                <a:latin typeface="宋体" panose="02010600030101010101" pitchFamily="2" charset="-122"/>
              </a:rPr>
              <a:t>，这种电感量的变化与衔铁位置相对应。因此，只要能测出电感量的变化，就能判定衔铁位移量的大小，这就是自感式传感器的基本工作原理。</a:t>
            </a:r>
            <a:endParaRPr lang="zh-CN" altLang="en-US" sz="1500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endParaRPr lang="zh-CN" altLang="en-US" sz="1500" dirty="0">
              <a:latin typeface="楷体_GB2312" pitchFamily="49" charset="-122"/>
            </a:endParaRPr>
          </a:p>
        </p:txBody>
      </p:sp>
      <p:sp>
        <p:nvSpPr>
          <p:cNvPr id="432134" name="文本框 432133"/>
          <p:cNvSpPr txBox="1"/>
          <p:nvPr/>
        </p:nvSpPr>
        <p:spPr>
          <a:xfrm>
            <a:off x="5081587" y="5127061"/>
            <a:ext cx="3111103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2-60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闭磁路式自感传感器结构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2135" name="矩形 432134"/>
          <p:cNvSpPr>
            <a:spLocks noChangeArrowheads="1"/>
          </p:cNvSpPr>
          <p:nvPr/>
        </p:nvSpPr>
        <p:spPr bwMode="auto">
          <a:xfrm>
            <a:off x="1385888" y="4331662"/>
            <a:ext cx="3514090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根据磁路的基本知识，线圈的自感为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矩形 432136"/>
          <p:cNvSpPr>
            <a:spLocks noChangeArrowheads="1"/>
          </p:cNvSpPr>
          <p:nvPr/>
        </p:nvSpPr>
        <p:spPr bwMode="auto">
          <a:xfrm>
            <a:off x="1143001" y="325755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432138" name="对象 432137"/>
          <p:cNvGraphicFramePr/>
          <p:nvPr/>
        </p:nvGraphicFramePr>
        <p:xfrm>
          <a:off x="2844633" y="4671004"/>
          <a:ext cx="1026319" cy="929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508000" imgH="457200" progId="Equation.DSMT4">
                  <p:embed/>
                </p:oleObj>
              </mc:Choice>
              <mc:Fallback>
                <p:oleObj name="" r:id="rId1" imgW="508000" imgH="4572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633" y="4671004"/>
                        <a:ext cx="1026319" cy="92987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2139" name="组合 432138"/>
          <p:cNvGrpSpPr/>
          <p:nvPr/>
        </p:nvGrpSpPr>
        <p:grpSpPr bwMode="auto">
          <a:xfrm>
            <a:off x="5684273" y="1863558"/>
            <a:ext cx="2045494" cy="3086100"/>
            <a:chOff x="480" y="1536"/>
            <a:chExt cx="1718" cy="2592"/>
          </a:xfrm>
        </p:grpSpPr>
        <p:pic>
          <p:nvPicPr>
            <p:cNvPr id="31752" name="图片 432139" descr="电感传感器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" y="1536"/>
              <a:ext cx="1718" cy="259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31753" name="对象 432140"/>
            <p:cNvGraphicFramePr/>
            <p:nvPr/>
          </p:nvGraphicFramePr>
          <p:xfrm>
            <a:off x="816" y="3600"/>
            <a:ext cx="302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4" imgW="139700" imgH="177800" progId="Equation.3">
                    <p:embed/>
                  </p:oleObj>
                </mc:Choice>
                <mc:Fallback>
                  <p:oleObj name="" r:id="rId4" imgW="139700" imgH="177800" progId="Equation.3">
                    <p:embed/>
                    <p:pic>
                      <p:nvPicPr>
                        <p:cNvPr id="0" name="图片 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3600"/>
                          <a:ext cx="302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32142" name="文本框 432141"/>
          <p:cNvSpPr txBox="1"/>
          <p:nvPr/>
        </p:nvSpPr>
        <p:spPr>
          <a:xfrm>
            <a:off x="1587104" y="1795692"/>
            <a:ext cx="1404938" cy="3683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变间隙式</a:t>
            </a:r>
            <a:r>
              <a:rPr lang="zh-CN" altLang="en-US" sz="1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2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2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43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43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43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1" grpId="0" build="p"/>
      <p:bldP spid="432134" grpId="0" bldLvl="0" animBg="1"/>
      <p:bldP spid="432135" grpId="0"/>
      <p:bldP spid="4321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540673"/>
          <p:cNvSpPr>
            <a:spLocks noGrp="1"/>
          </p:cNvSpPr>
          <p:nvPr>
            <p:ph type="body" idx="4294967295"/>
          </p:nvPr>
        </p:nvSpPr>
        <p:spPr>
          <a:xfrm>
            <a:off x="1209905" y="1395614"/>
            <a:ext cx="6723460" cy="575656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noProof="1">
                <a:latin typeface="黑体" panose="02010609060101010101" pitchFamily="49" charset="-122"/>
              </a:rPr>
              <a:t>因为气隙厚度    较小，可以认为气隙磁场是均匀的，则磁路中的总磁阻为</a:t>
            </a:r>
            <a:r>
              <a:rPr lang="zh-CN" altLang="en-US" sz="1500" noProof="1">
                <a:solidFill>
                  <a:srgbClr val="CC0066"/>
                </a:solidFill>
                <a:latin typeface="黑体" panose="02010609060101010101" pitchFamily="49" charset="-122"/>
              </a:rPr>
              <a:t>铁心磁阻、衔铁磁阻和空气隙磁阻</a:t>
            </a:r>
            <a:r>
              <a:rPr lang="zh-CN" altLang="en-US" sz="1500" noProof="1">
                <a:latin typeface="黑体" panose="02010609060101010101" pitchFamily="49" charset="-122"/>
              </a:rPr>
              <a:t>之和。</a:t>
            </a:r>
            <a:endParaRPr lang="zh-CN" altLang="en-US" sz="1500" noProof="1">
              <a:latin typeface="黑体" panose="02010609060101010101" pitchFamily="49" charset="-122"/>
            </a:endParaRPr>
          </a:p>
        </p:txBody>
      </p:sp>
      <p:graphicFrame>
        <p:nvGraphicFramePr>
          <p:cNvPr id="32770" name="对象 540674"/>
          <p:cNvGraphicFramePr/>
          <p:nvPr/>
        </p:nvGraphicFramePr>
        <p:xfrm>
          <a:off x="2735651" y="1431241"/>
          <a:ext cx="225028" cy="231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39700" imgH="177800" progId="Equation.DSMT4">
                  <p:embed/>
                </p:oleObj>
              </mc:Choice>
              <mc:Fallback>
                <p:oleObj name="" r:id="rId1" imgW="139700" imgH="1778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651" y="1431241"/>
                        <a:ext cx="225028" cy="231756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0676" name="对象 540675"/>
          <p:cNvGraphicFramePr/>
          <p:nvPr/>
        </p:nvGraphicFramePr>
        <p:xfrm>
          <a:off x="845195" y="2997146"/>
          <a:ext cx="3834925" cy="912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87500" imgH="431800" progId="Equation.DSMT4">
                  <p:embed/>
                </p:oleObj>
              </mc:Choice>
              <mc:Fallback>
                <p:oleObj name="" r:id="rId3" imgW="1587500" imgH="4318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195" y="2997146"/>
                        <a:ext cx="3834925" cy="912401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7" name="图片 54068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147" y="2565104"/>
            <a:ext cx="2569411" cy="238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椭圆 13"/>
          <p:cNvSpPr/>
          <p:nvPr/>
        </p:nvSpPr>
        <p:spPr>
          <a:xfrm>
            <a:off x="6334530" y="3910271"/>
            <a:ext cx="432104" cy="3239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26215" y="2194227"/>
            <a:ext cx="972235" cy="593929"/>
          </a:xfrm>
          <a:prstGeom prst="wedgeRoundRectCallout">
            <a:avLst>
              <a:gd name="adj1" fmla="val 48241"/>
              <a:gd name="adj2" fmla="val 1016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铁心平均</a:t>
            </a:r>
            <a:r>
              <a:rPr lang="zh-CN" altLang="en-US" sz="1500" dirty="0">
                <a:solidFill>
                  <a:srgbClr val="000000"/>
                </a:solidFill>
              </a:rPr>
              <a:t>长度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519599" y="2194227"/>
            <a:ext cx="997122" cy="593929"/>
          </a:xfrm>
          <a:prstGeom prst="wedgeRoundRectCallout">
            <a:avLst>
              <a:gd name="adj1" fmla="val -3815"/>
              <a:gd name="adj2" fmla="val 835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衔铁平均</a:t>
            </a:r>
            <a:r>
              <a:rPr lang="zh-CN" altLang="en-US" sz="1500" dirty="0">
                <a:solidFill>
                  <a:srgbClr val="000000"/>
                </a:solidFill>
              </a:rPr>
              <a:t>长度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281857" y="2194227"/>
            <a:ext cx="918221" cy="593929"/>
          </a:xfrm>
          <a:prstGeom prst="wedgeRoundRectCallout">
            <a:avLst>
              <a:gd name="adj1" fmla="val -34750"/>
              <a:gd name="adj2" fmla="val 855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空气隙厚</a:t>
            </a:r>
            <a:r>
              <a:rPr lang="zh-CN" altLang="en-US" sz="1500" dirty="0">
                <a:solidFill>
                  <a:srgbClr val="000000"/>
                </a:solidFill>
              </a:rPr>
              <a:t>度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683061" y="4232850"/>
            <a:ext cx="810196" cy="593929"/>
          </a:xfrm>
          <a:prstGeom prst="wedgeRoundRectCallout">
            <a:avLst>
              <a:gd name="adj1" fmla="val 71776"/>
              <a:gd name="adj2" fmla="val -1151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铁心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磁导率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493351" y="4826684"/>
            <a:ext cx="810196" cy="593929"/>
          </a:xfrm>
          <a:prstGeom prst="wedgeRoundRectCallout">
            <a:avLst>
              <a:gd name="adj1" fmla="val 25398"/>
              <a:gd name="adj2" fmla="val -210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铁心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截面积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3221768" y="4747394"/>
            <a:ext cx="810196" cy="593929"/>
          </a:xfrm>
          <a:prstGeom prst="wedgeRoundRectCallout">
            <a:avLst>
              <a:gd name="adj1" fmla="val -39383"/>
              <a:gd name="adj2" fmla="val -19448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衔铁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截面积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357560" y="4198648"/>
            <a:ext cx="810196" cy="593929"/>
          </a:xfrm>
          <a:prstGeom prst="wedgeRoundRectCallout">
            <a:avLst>
              <a:gd name="adj1" fmla="val 9940"/>
              <a:gd name="adj2" fmla="val -1121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衔铁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磁导率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031964" y="4173698"/>
            <a:ext cx="810196" cy="593929"/>
          </a:xfrm>
          <a:prstGeom prst="wedgeRoundRectCallout">
            <a:avLst>
              <a:gd name="adj1" fmla="val -39382"/>
              <a:gd name="adj2" fmla="val -1011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空气</a:t>
            </a:r>
            <a:endParaRPr lang="en-US" altLang="zh-CN" sz="1500" noProof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磁导率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5166143" y="4153370"/>
            <a:ext cx="810196" cy="593929"/>
          </a:xfrm>
          <a:prstGeom prst="wedgeRoundRectCallout">
            <a:avLst>
              <a:gd name="adj1" fmla="val -125513"/>
              <a:gd name="adj2" fmla="val -1312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</a:rPr>
              <a:t>空气截面积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92485" y="2673091"/>
            <a:ext cx="432104" cy="3239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7767" y="3644974"/>
            <a:ext cx="432104" cy="3239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59147" y="3375006"/>
            <a:ext cx="541364" cy="5939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468971" y="4362554"/>
            <a:ext cx="592716" cy="5939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67187" y="3893222"/>
            <a:ext cx="432104" cy="3239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333224" y="3908795"/>
            <a:ext cx="432104" cy="3239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29321" y="3936083"/>
            <a:ext cx="168340" cy="281195"/>
            <a:chOff x="11279782" y="4443859"/>
            <a:chExt cx="224424" cy="375014"/>
          </a:xfrm>
        </p:grpSpPr>
        <p:cxnSp>
          <p:nvCxnSpPr>
            <p:cNvPr id="30" name="直接箭头连接符 29"/>
            <p:cNvCxnSpPr/>
            <p:nvPr/>
          </p:nvCxnSpPr>
          <p:spPr>
            <a:xfrm>
              <a:off x="11504206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11423798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11351790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11279782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478340" y="3820866"/>
            <a:ext cx="168340" cy="281195"/>
            <a:chOff x="11279782" y="4443859"/>
            <a:chExt cx="224424" cy="375014"/>
          </a:xfrm>
          <a:scene3d>
            <a:camera prst="orthographicFront">
              <a:rot lat="10800000" lon="0" rev="0"/>
            </a:camera>
            <a:lightRig rig="threePt" dir="t"/>
          </a:scene3d>
        </p:grpSpPr>
        <p:cxnSp>
          <p:nvCxnSpPr>
            <p:cNvPr id="35" name="直接箭头连接符 34"/>
            <p:cNvCxnSpPr/>
            <p:nvPr/>
          </p:nvCxnSpPr>
          <p:spPr>
            <a:xfrm>
              <a:off x="11504206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11423798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>
              <a:off x="11351790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11279782" y="4443859"/>
              <a:ext cx="0" cy="3750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7" name="矩形 540676"/>
          <p:cNvSpPr>
            <a:spLocks noChangeArrowheads="1"/>
          </p:cNvSpPr>
          <p:nvPr/>
        </p:nvSpPr>
        <p:spPr bwMode="auto">
          <a:xfrm>
            <a:off x="952729" y="1551364"/>
            <a:ext cx="440293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20000"/>
              </a:lnSpc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由于</a:t>
            </a:r>
            <a:r>
              <a:rPr lang="zh-CN" altLang="en-US" sz="15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导磁体</a:t>
            </a:r>
            <a:r>
              <a:rPr lang="zh-CN" altLang="en-US" sz="15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的磁导率远远</a:t>
            </a:r>
            <a:r>
              <a:rPr lang="zh-CN" altLang="en-US" sz="15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大于</a:t>
            </a:r>
            <a:r>
              <a:rPr lang="zh-CN" altLang="en-US" sz="15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空气的磁导率，即：</a:t>
            </a:r>
            <a:endParaRPr lang="zh-CN" altLang="en-US" sz="15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540678" name="对象 540677"/>
          <p:cNvGraphicFramePr/>
          <p:nvPr/>
        </p:nvGraphicFramePr>
        <p:xfrm>
          <a:off x="4734134" y="3908906"/>
          <a:ext cx="1134365" cy="660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698500" imgH="431800" progId="Equation.DSMT4">
                  <p:embed/>
                </p:oleObj>
              </mc:Choice>
              <mc:Fallback>
                <p:oleObj name="" r:id="rId1" imgW="698500" imgH="4318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134" y="3908906"/>
                        <a:ext cx="1134365" cy="66018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0679" name="对象 540678"/>
          <p:cNvGraphicFramePr/>
          <p:nvPr/>
        </p:nvGraphicFramePr>
        <p:xfrm>
          <a:off x="2465586" y="4778933"/>
          <a:ext cx="1812131" cy="708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168400" imgH="457200" progId="Equation.DSMT4">
                  <p:embed/>
                </p:oleObj>
              </mc:Choice>
              <mc:Fallback>
                <p:oleObj name="" r:id="rId3" imgW="1168400" imgH="4572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586" y="4778933"/>
                        <a:ext cx="1812131" cy="708422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0684" name="矩形 540683"/>
          <p:cNvSpPr>
            <a:spLocks noChangeArrowheads="1"/>
          </p:cNvSpPr>
          <p:nvPr/>
        </p:nvSpPr>
        <p:spPr bwMode="auto">
          <a:xfrm>
            <a:off x="952729" y="2715630"/>
            <a:ext cx="4402931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buClr>
                <a:srgbClr val="7575D1"/>
              </a:buClr>
              <a:buFont typeface="Wingdings" panose="05000000000000000000" pitchFamily="2" charset="2"/>
              <a:buChar char="u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所以，铁芯磁阻、衔铁磁阻远远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空气隙磁阻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7" name="图片 54068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313" y="1864555"/>
            <a:ext cx="2513409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0688" name="对象 540687"/>
          <p:cNvGraphicFramePr/>
          <p:nvPr/>
        </p:nvGraphicFramePr>
        <p:xfrm>
          <a:off x="2249534" y="2187149"/>
          <a:ext cx="1665689" cy="350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761365" imgH="228600" progId="Equation.DSMT4">
                  <p:embed/>
                </p:oleObj>
              </mc:Choice>
              <mc:Fallback>
                <p:oleObj name="" r:id="rId6" imgW="761365" imgH="228600" progId="Equation.DSMT4">
                  <p:embed/>
                  <p:pic>
                    <p:nvPicPr>
                      <p:cNvPr id="0" name="图片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534" y="2187149"/>
                        <a:ext cx="1665689" cy="350516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0690" name="对象 540689"/>
          <p:cNvGraphicFramePr/>
          <p:nvPr/>
        </p:nvGraphicFramePr>
        <p:xfrm>
          <a:off x="1979375" y="3179063"/>
          <a:ext cx="1673469" cy="519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8" imgW="1269365" imgH="431800" progId="Equation.DSMT4">
                  <p:embed/>
                </p:oleObj>
              </mc:Choice>
              <mc:Fallback>
                <p:oleObj name="" r:id="rId8" imgW="1269365" imgH="431800" progId="Equation.DSMT4">
                  <p:embed/>
                  <p:pic>
                    <p:nvPicPr>
                      <p:cNvPr id="0" name="图片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375" y="3179063"/>
                        <a:ext cx="1673469" cy="51999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右箭头 5"/>
          <p:cNvSpPr/>
          <p:nvPr/>
        </p:nvSpPr>
        <p:spPr>
          <a:xfrm>
            <a:off x="3869922" y="4118581"/>
            <a:ext cx="702170" cy="269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007140" y="3965928"/>
          <a:ext cx="2754051" cy="485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0" imgW="1587500" imgH="431800" progId="Equation.DSMT4">
                  <p:embed/>
                </p:oleObj>
              </mc:Choice>
              <mc:Fallback>
                <p:oleObj name="" r:id="rId10" imgW="1587500" imgH="431800" progId="Equation.DSMT4">
                  <p:embed/>
                  <p:pic>
                    <p:nvPicPr>
                      <p:cNvPr id="0" name="图片 7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140" y="3965928"/>
                        <a:ext cx="2754051" cy="485348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椭圆 14"/>
          <p:cNvSpPr/>
          <p:nvPr/>
        </p:nvSpPr>
        <p:spPr>
          <a:xfrm>
            <a:off x="1589113" y="3860948"/>
            <a:ext cx="1296313" cy="7559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FFFFFF"/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95" y="701675"/>
            <a:ext cx="26416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algn="l"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auto">
          <a:xfrm>
            <a:off x="114410" y="815949"/>
            <a:ext cx="26416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algn="l" defTabSz="1088390" fontAlgn="auto">
              <a:spcBef>
                <a:spcPts val="0"/>
              </a:spcBef>
              <a:spcAft>
                <a:spcPts val="0"/>
              </a:spcAft>
            </a:pPr>
            <a:endParaRPr lang="zh-CN" altLang="en-US" sz="1575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788052" y="4886825"/>
          <a:ext cx="2328246" cy="485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Equation" r:id="rId12" imgW="27736800" imgH="5791200" progId="Equation.DSMT4">
                  <p:embed/>
                </p:oleObj>
              </mc:Choice>
              <mc:Fallback>
                <p:oleObj name="Equation" r:id="rId12" imgW="27736800" imgH="5791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88052" y="4886825"/>
                        <a:ext cx="2328246" cy="485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0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0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0684" grpId="0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对象 542726"/>
          <p:cNvGraphicFramePr/>
          <p:nvPr/>
        </p:nvGraphicFramePr>
        <p:xfrm>
          <a:off x="1571855" y="3020846"/>
          <a:ext cx="2089547" cy="816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168400" imgH="457200" progId="Equation.DSMT4">
                  <p:embed/>
                </p:oleObj>
              </mc:Choice>
              <mc:Fallback>
                <p:oleObj name="" r:id="rId1" imgW="1168400" imgH="457200" progId="Equation.DSMT4">
                  <p:embed/>
                  <p:pic>
                    <p:nvPicPr>
                      <p:cNvPr id="0" name="图片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855" y="3020846"/>
                        <a:ext cx="2089547" cy="816769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文本框 542729"/>
          <p:cNvSpPr txBox="1"/>
          <p:nvPr/>
        </p:nvSpPr>
        <p:spPr bwMode="auto">
          <a:xfrm>
            <a:off x="4266487" y="4718603"/>
            <a:ext cx="3410103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2-61 </a:t>
            </a: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变气隙式电感传感器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0">
              <a:buFont typeface="Arial" panose="020B0604020202020204" pitchFamily="34" charset="0"/>
              <a:buNone/>
              <a:tabLst>
                <a:tab pos="3486150" algn="l"/>
              </a:tabLst>
            </a:pPr>
            <a:r>
              <a:rPr lang="zh-CN" altLang="en-US" sz="1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输出特性曲线</a:t>
            </a:r>
            <a:endParaRPr lang="zh-CN" altLang="en-US" sz="15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22" name="Picture 26" descr="D:\jenny\传感器书稿\第二版 图稿_65320\12EETIF\206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90" y="2079257"/>
            <a:ext cx="3672886" cy="254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797" name="对象 542730"/>
          <p:cNvGraphicFramePr/>
          <p:nvPr/>
        </p:nvGraphicFramePr>
        <p:xfrm>
          <a:off x="6246499" y="2403218"/>
          <a:ext cx="1116806" cy="370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800100" imgH="228600" progId="Equation.DSMT4">
                  <p:embed/>
                </p:oleObj>
              </mc:Choice>
              <mc:Fallback>
                <p:oleObj name="" r:id="rId4" imgW="800100" imgH="228600" progId="Equation.DSMT4">
                  <p:embed/>
                  <p:pic>
                    <p:nvPicPr>
                      <p:cNvPr id="0" name="图片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6499" y="2403218"/>
                        <a:ext cx="1116806" cy="370285"/>
                      </a:xfrm>
                      <a:prstGeom prst="rect">
                        <a:avLst/>
                      </a:prstGeom>
                      <a:solidFill>
                        <a:srgbClr val="D1D1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3e4fb66e-eb5e-446b-b4dc-4353c80f3444"/>
  <p:tag name="COMMONDATA" val="eyJoZGlkIjoiOGU0NjhkNWRmOTA4N2VlYmI0N2EyYTI3NjFiZmQ3ZGYifQ==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3906</Words>
  <Application>WPS 演示</Application>
  <PresentationFormat>全屏显示(4:3)</PresentationFormat>
  <Paragraphs>348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54</vt:i4>
      </vt:variant>
      <vt:variant>
        <vt:lpstr>幻灯片标题</vt:lpstr>
      </vt:variant>
      <vt:variant>
        <vt:i4>33</vt:i4>
      </vt:variant>
    </vt:vector>
  </HeadingPairs>
  <TitlesOfParts>
    <vt:vector size="103" baseType="lpstr">
      <vt:lpstr>Arial</vt:lpstr>
      <vt:lpstr>宋体</vt:lpstr>
      <vt:lpstr>Wingdings</vt:lpstr>
      <vt:lpstr>Wingdings 2</vt:lpstr>
      <vt:lpstr>黑体</vt:lpstr>
      <vt:lpstr>华文隶书</vt:lpstr>
      <vt:lpstr>微软雅黑</vt:lpstr>
      <vt:lpstr>楷体_GB2312</vt:lpstr>
      <vt:lpstr>新宋体</vt:lpstr>
      <vt:lpstr>Times New Roman</vt:lpstr>
      <vt:lpstr>Arial</vt:lpstr>
      <vt:lpstr>Symbol</vt:lpstr>
      <vt:lpstr>Arial Unicode MS</vt:lpstr>
      <vt:lpstr>Calibri</vt:lpstr>
      <vt:lpstr>Times New Roman</vt:lpstr>
      <vt:lpstr>吉祥如意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Equation.3</vt:lpstr>
      <vt:lpstr>Equation.DSMT4</vt:lpstr>
      <vt:lpstr>Equation.DSMT4</vt:lpstr>
      <vt:lpstr>Visio.Drawing.11</vt:lpstr>
      <vt:lpstr>Equation.DSMT4</vt:lpstr>
      <vt:lpstr>Visio.Drawing.11</vt:lpstr>
      <vt:lpstr>Equation.DSMT4</vt:lpstr>
      <vt:lpstr>Equation.DSMT4</vt:lpstr>
      <vt:lpstr>Equation.DSMT4</vt:lpstr>
      <vt:lpstr>Visio.Drawing.11</vt:lpstr>
      <vt:lpstr>Visio.Drawing.11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Equation.DSMT4</vt:lpstr>
      <vt:lpstr>PowerPoint 演示文稿</vt:lpstr>
      <vt:lpstr>2.3  电感式传感器 </vt:lpstr>
      <vt:lpstr>PowerPoint 演示文稿</vt:lpstr>
      <vt:lpstr>电感式传感器特点</vt:lpstr>
      <vt:lpstr>  自感式传感器         （也称变磁阻式电感传感器）</vt:lpstr>
      <vt:lpstr>1. 自感式传感器的工作原理</vt:lpstr>
      <vt:lpstr>PowerPoint 演示文稿</vt:lpstr>
      <vt:lpstr>PowerPoint 演示文稿</vt:lpstr>
      <vt:lpstr>PowerPoint 演示文稿</vt:lpstr>
      <vt:lpstr>PowerPoint 演示文稿</vt:lpstr>
      <vt:lpstr>差动电感式传感器</vt:lpstr>
      <vt:lpstr>2.电感式传感器的测量转换电路</vt:lpstr>
      <vt:lpstr>（1）交流电桥测量电路</vt:lpstr>
      <vt:lpstr>交流电桥的输出</vt:lpstr>
      <vt:lpstr>PowerPoint 演示文稿</vt:lpstr>
      <vt:lpstr>PowerPoint 演示文稿</vt:lpstr>
      <vt:lpstr>PowerPoint 演示文稿</vt:lpstr>
      <vt:lpstr> 互感式电感传感器—差动变压器式传感器</vt:lpstr>
      <vt:lpstr>1. 工作原理</vt:lpstr>
      <vt:lpstr>1. 工作原理</vt:lpstr>
      <vt:lpstr>PowerPoint 演示文稿</vt:lpstr>
      <vt:lpstr>零点残余电压</vt:lpstr>
      <vt:lpstr>2.测量电路</vt:lpstr>
      <vt:lpstr>差动整流电路</vt:lpstr>
      <vt:lpstr>  电感式传感器的应用</vt:lpstr>
      <vt:lpstr>案例1. 振动与加速度测量</vt:lpstr>
      <vt:lpstr>案例2．压力测量</vt:lpstr>
      <vt:lpstr>案例2．压力测量</vt:lpstr>
      <vt:lpstr>案例3. 机械式电感门铃</vt:lpstr>
      <vt:lpstr>案例3. 机械式电感门铃</vt:lpstr>
      <vt:lpstr>案例4．板厚与张力测量</vt:lpstr>
      <vt:lpstr>  电感式传感器的结构</vt:lpstr>
      <vt:lpstr>  电感式传感器的结构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w</dc:creator>
  <cp:lastModifiedBy>土申</cp:lastModifiedBy>
  <cp:revision>106</cp:revision>
  <dcterms:created xsi:type="dcterms:W3CDTF">2002-09-04T15:15:00Z</dcterms:created>
  <dcterms:modified xsi:type="dcterms:W3CDTF">2023-08-16T09:26:39Z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71F8B49F50E2437F9568C9F603D406C5_12</vt:lpwstr>
  </property>
  <property fmtid="{D5CDD505-2E9C-101B-9397-08002B2CF9AE}" pid="3" name="KSOProductBuildVer">
    <vt:lpwstr>2052-11.1.0.14309</vt:lpwstr>
  </property>
</Properties>
</file>